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80" r:id="rId3"/>
    <p:sldId id="296" r:id="rId4"/>
    <p:sldId id="279" r:id="rId5"/>
    <p:sldId id="257" r:id="rId6"/>
    <p:sldId id="258" r:id="rId7"/>
    <p:sldId id="281" r:id="rId8"/>
    <p:sldId id="295" r:id="rId9"/>
    <p:sldId id="289" r:id="rId10"/>
    <p:sldId id="292" r:id="rId11"/>
    <p:sldId id="290" r:id="rId12"/>
    <p:sldId id="30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3300"/>
    <a:srgbClr val="CC3300"/>
    <a:srgbClr val="009600"/>
    <a:srgbClr val="0000FF"/>
    <a:srgbClr val="00CC00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441" autoAdjust="0"/>
    <p:restoredTop sz="94660"/>
  </p:normalViewPr>
  <p:slideViewPr>
    <p:cSldViewPr>
      <p:cViewPr varScale="1">
        <p:scale>
          <a:sx n="109" d="100"/>
          <a:sy n="109" d="100"/>
        </p:scale>
        <p:origin x="2262" y="1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6D3DA4-A68B-49F5-BFC3-C5455C279CB4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0F464A-CF7F-4AED-B6C4-3D5E036FB21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4956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BF8D-C2F3-4ED7-BD69-512FF324D7C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D60F-D1EF-46A5-86A4-C70193EF7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19046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BF8D-C2F3-4ED7-BD69-512FF324D7C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D60F-D1EF-46A5-86A4-C70193EF7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7342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BF8D-C2F3-4ED7-BD69-512FF324D7C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D60F-D1EF-46A5-86A4-C70193EF7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9507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BF8D-C2F3-4ED7-BD69-512FF324D7C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D60F-D1EF-46A5-86A4-C70193EF7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9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BF8D-C2F3-4ED7-BD69-512FF324D7C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D60F-D1EF-46A5-86A4-C70193EF7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142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BF8D-C2F3-4ED7-BD69-512FF324D7C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D60F-D1EF-46A5-86A4-C70193EF7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2799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BF8D-C2F3-4ED7-BD69-512FF324D7C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D60F-D1EF-46A5-86A4-C70193EF7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0902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BF8D-C2F3-4ED7-BD69-512FF324D7C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D60F-D1EF-46A5-86A4-C70193EF7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53126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BF8D-C2F3-4ED7-BD69-512FF324D7C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D60F-D1EF-46A5-86A4-C70193EF7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3845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BF8D-C2F3-4ED7-BD69-512FF324D7C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D60F-D1EF-46A5-86A4-C70193EF7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381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5BF8D-C2F3-4ED7-BD69-512FF324D7C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CD60F-D1EF-46A5-86A4-C70193EF7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775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85BF8D-C2F3-4ED7-BD69-512FF324D7CD}" type="datetimeFigureOut">
              <a:rPr lang="ru-RU" smtClean="0"/>
              <a:t>24.10.2024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CD60F-D1EF-46A5-86A4-C70193EF7F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472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0.png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алера\Desktop\zolotoy-ornamen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8" y="-1"/>
            <a:ext cx="9216008" cy="7078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87940"/>
            <a:ext cx="7128792" cy="720080"/>
          </a:xfrm>
        </p:spPr>
        <p:txBody>
          <a:bodyPr>
            <a:noAutofit/>
          </a:bodyPr>
          <a:lstStyle/>
          <a:p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/>
                <a:cs typeface="Times New Roman"/>
              </a:rPr>
              <a:t>Муниципальное бюджетное общеобразовательное учреждение </a:t>
            </a:r>
            <a:b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/>
                <a:cs typeface="Times New Roman"/>
              </a:rPr>
            </a:br>
            <a:r>
              <a:rPr lang="ru-RU" sz="1400" b="1" dirty="0" smtClean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/>
                <a:cs typeface="Times New Roman"/>
              </a:rPr>
              <a:t>«Нижненарыкарская средняя общеобразовательная школа»</a:t>
            </a:r>
            <a:r>
              <a:rPr lang="ru-RU" sz="1400" dirty="0" smtClean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/>
                <a:cs typeface="Times New Roman"/>
              </a:rPr>
              <a:t/>
            </a:r>
            <a:br>
              <a:rPr lang="ru-RU" sz="1400" dirty="0" smtClean="0">
                <a:solidFill>
                  <a:schemeClr val="accent6">
                    <a:lumMod val="50000"/>
                  </a:schemeClr>
                </a:solidFill>
                <a:effectLst/>
                <a:latin typeface="+mn-lt"/>
                <a:ea typeface="Calibri"/>
                <a:cs typeface="Times New Roman"/>
              </a:rPr>
            </a:br>
            <a:endParaRPr lang="ru-RU" sz="1400" dirty="0">
              <a:solidFill>
                <a:schemeClr val="accent6">
                  <a:lumMod val="50000"/>
                </a:schemeClr>
              </a:solidFill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39" y="1124744"/>
            <a:ext cx="7128793" cy="4464496"/>
          </a:xfrm>
        </p:spPr>
        <p:txBody>
          <a:bodyPr>
            <a:normAutofit fontScale="55000" lnSpcReduction="20000"/>
          </a:bodyPr>
          <a:lstStyle/>
          <a:p>
            <a:endParaRPr lang="ru-RU" sz="2800" b="1" dirty="0" smtClean="0">
              <a:solidFill>
                <a:srgbClr val="008000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r>
              <a:rPr lang="ru-RU" sz="5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Краткосрочный проект </a:t>
            </a:r>
          </a:p>
          <a:p>
            <a:r>
              <a:rPr lang="ru-RU" sz="54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«Создание сувенирной продукции, отражающей традиции народа ханты и манси, с использованием технологии 3D печати»</a:t>
            </a:r>
          </a:p>
          <a:p>
            <a:r>
              <a:rPr lang="ru-RU" sz="42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в рамках работы инновационной площадки</a:t>
            </a:r>
          </a:p>
          <a:p>
            <a:r>
              <a:rPr lang="ru-RU" sz="42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«Реализация этнокультурной составляющей в образовательной программе МБОУ «Нижненарыкарская СОШ» путем создания Центра этнотуризма, культуры и спорта народа манси на базе школьного краеведческого музея «</a:t>
            </a:r>
            <a:r>
              <a:rPr lang="ru-RU" sz="4200" b="1" dirty="0" err="1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Нявремыт</a:t>
            </a:r>
            <a:r>
              <a:rPr lang="ru-RU" sz="4200" b="1" dirty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Calibri"/>
                <a:cs typeface="Times New Roman"/>
              </a:rPr>
              <a:t>»»</a:t>
            </a:r>
          </a:p>
          <a:p>
            <a:endParaRPr lang="ru-RU" sz="5400" b="1" dirty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Calibri"/>
              <a:cs typeface="Times New Roman"/>
            </a:endParaRPr>
          </a:p>
          <a:p>
            <a:endParaRPr lang="ru-RU" sz="3300" dirty="0" smtClean="0">
              <a:effectLst/>
              <a:latin typeface="Times New Roman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115616" y="6201308"/>
            <a:ext cx="777686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r">
              <a:spcBef>
                <a:spcPts val="0"/>
              </a:spcBef>
            </a:pPr>
            <a:r>
              <a:rPr lang="ru-RU" sz="2000" b="1" dirty="0" smtClean="0">
                <a:solidFill>
                  <a:schemeClr val="bg1"/>
                </a:solidFill>
                <a:ea typeface="+mn-ea"/>
                <a:cs typeface="+mn-cs"/>
              </a:rPr>
              <a:t>Преподаватель: </a:t>
            </a:r>
            <a:r>
              <a:rPr lang="ru-RU" sz="2000" b="1" dirty="0" smtClean="0">
                <a:solidFill>
                  <a:schemeClr val="bg1"/>
                </a:solidFill>
                <a:latin typeface="+mn-lt"/>
              </a:rPr>
              <a:t>Иванов Сергей Павлович</a:t>
            </a:r>
            <a:endParaRPr lang="ru-RU" sz="2000" b="1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026" name="Picture 2" descr="D:\КЛИПАРТ\ЭМБЛЕМА ШКОЛЫ\эмблема 3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7197" y="387940"/>
            <a:ext cx="1262805" cy="1292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6207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 р н а м е н т ы м о г у т б ы т ь о д н о ц в е т н ы м и </a:t>
            </a:r>
            <a:r>
              <a:rPr lang="ru-RU" dirty="0" err="1"/>
              <a:t>и</a:t>
            </a:r>
            <a:r>
              <a:rPr lang="ru-RU" dirty="0"/>
              <a:t> м н о г о ц в е т н ы м 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772816"/>
            <a:ext cx="6779096" cy="4353347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pic>
        <p:nvPicPr>
          <p:cNvPr id="5" name="Picture 2" descr="C:\Users\Валера\Desktop\zolotoy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9" b="13234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1098163"/>
            <a:ext cx="8604448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b="1" cap="all" dirty="0" smtClean="0">
                <a:solidFill>
                  <a:srgbClr val="993300"/>
                </a:solidFill>
              </a:rPr>
              <a:t>По    </a:t>
            </a:r>
            <a:r>
              <a:rPr lang="ru-RU" b="1" cap="all" dirty="0">
                <a:solidFill>
                  <a:srgbClr val="993300"/>
                </a:solidFill>
              </a:rPr>
              <a:t>мифам и «лягушка</a:t>
            </a:r>
            <a:r>
              <a:rPr lang="ru-RU" b="1" cap="all" dirty="0" smtClean="0">
                <a:solidFill>
                  <a:srgbClr val="993300"/>
                </a:solidFill>
              </a:rPr>
              <a:t>»  </a:t>
            </a:r>
            <a:r>
              <a:rPr lang="ru-RU" b="1" cap="all" dirty="0">
                <a:solidFill>
                  <a:srgbClr val="993300"/>
                </a:solidFill>
              </a:rPr>
              <a:t>и «крест» символизируют женское начало. </a:t>
            </a:r>
            <a:endParaRPr lang="ru-RU" b="1" cap="all" dirty="0" smtClean="0">
              <a:solidFill>
                <a:srgbClr val="993300"/>
              </a:solidFill>
            </a:endParaRPr>
          </a:p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b="1" cap="all" dirty="0" smtClean="0">
                <a:solidFill>
                  <a:srgbClr val="993300"/>
                </a:solidFill>
              </a:rPr>
              <a:t>Их </a:t>
            </a:r>
            <a:r>
              <a:rPr lang="ru-RU" b="1" cap="all" dirty="0">
                <a:solidFill>
                  <a:srgbClr val="993300"/>
                </a:solidFill>
              </a:rPr>
              <a:t>изображения служат оберегами для домашнего </a:t>
            </a:r>
            <a:r>
              <a:rPr lang="ru-RU" b="1" cap="all" dirty="0" smtClean="0">
                <a:solidFill>
                  <a:srgbClr val="993300"/>
                </a:solidFill>
              </a:rPr>
              <a:t>очага.</a:t>
            </a:r>
          </a:p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b="1" cap="all" dirty="0" smtClean="0">
                <a:solidFill>
                  <a:srgbClr val="993300"/>
                </a:solidFill>
              </a:rPr>
              <a:t>орнаментами </a:t>
            </a:r>
            <a:r>
              <a:rPr lang="ru-RU" b="1" cap="all" dirty="0">
                <a:solidFill>
                  <a:srgbClr val="993300"/>
                </a:solidFill>
              </a:rPr>
              <a:t>украшают  женские нагрудные и налобные украшения, пояса. Изображение лягушки, вышитое бисером на платке, давало новорожденному здоровье, долголетие</a:t>
            </a:r>
            <a:r>
              <a:rPr lang="ru-RU" sz="1400" cap="all" dirty="0">
                <a:solidFill>
                  <a:srgbClr val="993300"/>
                </a:solidFill>
                <a:latin typeface="Times New Roman"/>
              </a:rPr>
              <a:t>.</a:t>
            </a:r>
          </a:p>
          <a:p>
            <a:pPr lvl="0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1400" cap="all" dirty="0">
                <a:solidFill>
                  <a:srgbClr val="993300"/>
                </a:solidFill>
                <a:latin typeface="Times New Roman"/>
              </a:rPr>
              <a:t> 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706516"/>
            <a:ext cx="4360494" cy="36528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pngimg.com/upload/frog_PNG384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4221088"/>
            <a:ext cx="3605802" cy="2122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5535" y="476672"/>
            <a:ext cx="7992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ЛЯГУШКА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690379"/>
            <a:ext cx="4360494" cy="365281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571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 р н а м е н т ы м о г у т б ы т ь о д н о ц в е т н ы м и </a:t>
            </a:r>
            <a:r>
              <a:rPr lang="ru-RU" dirty="0" err="1"/>
              <a:t>и</a:t>
            </a:r>
            <a:r>
              <a:rPr lang="ru-RU" dirty="0"/>
              <a:t> м н о г о ц в е т н ы м 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772816"/>
            <a:ext cx="6779096" cy="4353347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pic>
        <p:nvPicPr>
          <p:cNvPr id="5" name="Picture 2" descr="C:\Users\Валера\Desktop\zolotoy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9" b="13234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7381" y="1268760"/>
            <a:ext cx="87129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sz="2800" b="1" cap="all" dirty="0" smtClean="0">
                <a:solidFill>
                  <a:srgbClr val="993300"/>
                </a:solidFill>
              </a:rPr>
              <a:t>символ </a:t>
            </a:r>
            <a:r>
              <a:rPr lang="ru-RU" sz="2800" b="1" cap="all" dirty="0" smtClean="0">
                <a:solidFill>
                  <a:srgbClr val="993300"/>
                </a:solidFill>
              </a:rPr>
              <a:t>человека </a:t>
            </a:r>
            <a:r>
              <a:rPr lang="ru-RU" b="1" cap="all" dirty="0" smtClean="0">
                <a:solidFill>
                  <a:srgbClr val="993300"/>
                </a:solidFill>
              </a:rPr>
              <a:t>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138" y="2131812"/>
            <a:ext cx="4253429" cy="37217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Объект 8" descr="http://surwiki.admsurgut.ru/wiki/images/0/09/Post-76340-1247827586.png"/>
          <p:cNvPicPr>
            <a:picLocks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05" t="25961" r="-568" b="45733"/>
          <a:stretch/>
        </p:blipFill>
        <p:spPr bwMode="auto">
          <a:xfrm>
            <a:off x="4716016" y="2131812"/>
            <a:ext cx="2911785" cy="37217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5364" name="Picture 4" descr="http://img0.liveinternet.ru/images/attach/c/2/65/897/65897308_1288296357_2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315205"/>
            <a:ext cx="2145573" cy="1969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395535" y="476672"/>
            <a:ext cx="7992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ШИШКА </a:t>
            </a:r>
          </a:p>
        </p:txBody>
      </p:sp>
    </p:spTree>
    <p:extLst>
      <p:ext uri="{BB962C8B-B14F-4D97-AF65-F5344CB8AC3E}">
        <p14:creationId xmlns:p14="http://schemas.microsoft.com/office/powerpoint/2010/main" val="344782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 р н а м е н т ы м о г у т б ы т ь о д н о ц в е т н ы м и </a:t>
            </a:r>
            <a:r>
              <a:rPr lang="ru-RU" dirty="0" err="1"/>
              <a:t>и</a:t>
            </a:r>
            <a:r>
              <a:rPr lang="ru-RU" dirty="0"/>
              <a:t> м н о г о ц в е т н ы м 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772816"/>
            <a:ext cx="6779096" cy="4353347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pic>
        <p:nvPicPr>
          <p:cNvPr id="5" name="Picture 2" descr="C:\Users\Валера\Desktop\zolotoy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9" b="13234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467544" y="173438"/>
            <a:ext cx="7992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ЗАДАНИЕ </a:t>
            </a:r>
            <a:endParaRPr lang="ru-RU" sz="3600" b="1" dirty="0" smtClean="0">
              <a:solidFill>
                <a:srgbClr val="CC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76555" y="733983"/>
            <a:ext cx="7560838" cy="76944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cs typeface="Times New Roman" pitchFamily="18" charset="0"/>
              </a:rPr>
              <a:t>Зарисовать </a:t>
            </a: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  <a:cs typeface="Times New Roman" pitchFamily="18" charset="0"/>
              </a:rPr>
              <a:t>изображения</a:t>
            </a:r>
            <a:endParaRPr kumimoji="0" lang="ru-RU" sz="1800" b="1" i="0" u="none" strike="noStrike" kern="0" cap="none" spc="0" normalizeH="0" baseline="0" noProof="0" dirty="0" smtClean="0">
              <a:ln>
                <a:noFill/>
              </a:ln>
              <a:solidFill>
                <a:srgbClr val="993300"/>
              </a:solidFill>
              <a:effectLst/>
              <a:uLnTx/>
              <a:uFillTx/>
            </a:endParaRPr>
          </a:p>
        </p:txBody>
      </p:sp>
      <p:pic>
        <p:nvPicPr>
          <p:cNvPr id="8" name="Объект 8" descr="http://surwiki.admsurgut.ru/wiki/images/0/09/Post-76340-1247827586.pn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49069" b="74565"/>
          <a:stretch/>
        </p:blipFill>
        <p:spPr bwMode="auto">
          <a:xfrm>
            <a:off x="1907704" y="1801369"/>
            <a:ext cx="2232247" cy="22096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076" y="4353577"/>
            <a:ext cx="2174783" cy="22096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Рисунок 10" descr="C:\Users\inwin\Desktop\Проект Иванов СП\Орнаменты\Птица - хранительница сна и здоровья ребенка2 - Улум уй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2371" y="1772816"/>
            <a:ext cx="2483693" cy="22096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inwin\Desktop\Проект Иванов СП\Орнаменты\Кедровая шишка - Ульпа пакв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6865" y="4251814"/>
            <a:ext cx="2059072" cy="24131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88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КЛИПАРТ\Flag_Nenets_Autonomous_District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359024" y="1359024"/>
            <a:ext cx="6858000" cy="4139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5" descr="http://travelask.ru/system/images/files/000/049/999/wysiwyg/0b312636d0.jpg?1441046787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30" r="6694"/>
          <a:stretch/>
        </p:blipFill>
        <p:spPr bwMode="auto">
          <a:xfrm>
            <a:off x="0" y="-2"/>
            <a:ext cx="9144000" cy="68580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9102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dinaburg.ru/uploads/0000/0c/aa/28770-3-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0"/>
            <a:ext cx="7776864" cy="677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753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:\КЛИПАРТ\Flag_Nenets_Autonomous_District.jpg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359024" y="1359024"/>
            <a:ext cx="6858000" cy="413995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6" name="Picture 2" descr="http://www.russkiymir.ru/export/sites/default/russkiymir/ru/catalogue/russia/photo/Hant-Mans/hant_narp0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3" y="-1"/>
            <a:ext cx="939452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847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Валера\Desktop\zolotoy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9" b="13433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7992888" cy="720080"/>
          </a:xfrm>
        </p:spPr>
        <p:txBody>
          <a:bodyPr>
            <a:noAutofit/>
          </a:bodyPr>
          <a:lstStyle/>
          <a:p>
            <a:pPr lvl="0">
              <a:lnSpc>
                <a:spcPct val="90000"/>
              </a:lnSpc>
              <a:spcBef>
                <a:spcPts val="0"/>
              </a:spcBef>
              <a:defRPr/>
            </a:pPr>
            <a:r>
              <a:rPr lang="ru-RU" sz="5400" b="1" dirty="0" smtClean="0">
                <a:solidFill>
                  <a:srgbClr val="CC33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rgbClr val="CC33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ОРНАМЕНТ</a:t>
            </a:r>
            <a:r>
              <a:rPr lang="ru-RU" sz="5400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en-US" sz="54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54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5400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1484784"/>
            <a:ext cx="8075240" cy="3312369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90000"/>
              </a:lnSpc>
              <a:spcBef>
                <a:spcPts val="0"/>
              </a:spcBef>
              <a:buNone/>
              <a:defRPr/>
            </a:pPr>
            <a:r>
              <a:rPr lang="ru-RU" sz="4000" b="1" dirty="0" smtClean="0">
                <a:solidFill>
                  <a:prstClr val="black"/>
                </a:solidFill>
                <a:ea typeface="Tahoma" pitchFamily="34" charset="0"/>
                <a:cs typeface="Times New Roman" pitchFamily="18" charset="0"/>
              </a:rPr>
              <a:t>узор</a:t>
            </a:r>
            <a:r>
              <a:rPr lang="ru-RU" sz="4000" b="1" dirty="0">
                <a:solidFill>
                  <a:prstClr val="black"/>
                </a:solidFill>
                <a:ea typeface="Tahoma" pitchFamily="34" charset="0"/>
                <a:cs typeface="Times New Roman" pitchFamily="18" charset="0"/>
              </a:rPr>
              <a:t>, </a:t>
            </a:r>
            <a:r>
              <a:rPr lang="ru-RU" sz="4000" b="1" dirty="0" smtClean="0">
                <a:solidFill>
                  <a:prstClr val="black"/>
                </a:solidFill>
                <a:ea typeface="Tahoma" pitchFamily="34" charset="0"/>
                <a:cs typeface="Times New Roman" pitchFamily="18" charset="0"/>
              </a:rPr>
              <a:t>построенный на ритмическом чередовании </a:t>
            </a:r>
            <a:r>
              <a:rPr lang="ru-RU" sz="4000" b="1" dirty="0">
                <a:solidFill>
                  <a:prstClr val="black"/>
                </a:solidFill>
                <a:ea typeface="Tahoma" pitchFamily="34" charset="0"/>
                <a:cs typeface="Times New Roman" pitchFamily="18" charset="0"/>
              </a:rPr>
              <a:t>составляющих его </a:t>
            </a:r>
            <a:r>
              <a:rPr lang="ru-RU" sz="4000" b="1" dirty="0" smtClean="0">
                <a:solidFill>
                  <a:prstClr val="black"/>
                </a:solidFill>
                <a:ea typeface="Tahoma" pitchFamily="34" charset="0"/>
                <a:cs typeface="Times New Roman" pitchFamily="18" charset="0"/>
              </a:rPr>
              <a:t>элементов. Предназначается </a:t>
            </a:r>
            <a:r>
              <a:rPr lang="ru-RU" sz="4000" b="1" dirty="0">
                <a:solidFill>
                  <a:prstClr val="black"/>
                </a:solidFill>
                <a:ea typeface="Tahoma" pitchFamily="34" charset="0"/>
                <a:cs typeface="Times New Roman" pitchFamily="18" charset="0"/>
              </a:rPr>
              <a:t>для украшения различных предметов.</a:t>
            </a:r>
          </a:p>
          <a:p>
            <a:pPr marL="438912" lvl="0" indent="-320040">
              <a:lnSpc>
                <a:spcPct val="90000"/>
              </a:lnSpc>
              <a:spcBef>
                <a:spcPts val="0"/>
              </a:spcBef>
              <a:buFont typeface="Wingdings 2"/>
              <a:buChar char=""/>
              <a:defRPr/>
            </a:pP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>
              <a:spcAft>
                <a:spcPts val="0"/>
              </a:spcAft>
              <a:buNone/>
            </a:pPr>
            <a:endParaRPr lang="ru-RU" sz="3600" dirty="0" smtClean="0">
              <a:effectLst/>
              <a:latin typeface="Times New Roman" pitchFamily="18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8" name="Picture 2" descr="C:\Users\Валера\Desktop\zolotoy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0" r="86631" b="31675"/>
          <a:stretch/>
        </p:blipFill>
        <p:spPr bwMode="auto">
          <a:xfrm rot="16200000">
            <a:off x="3559925" y="1771706"/>
            <a:ext cx="2024154" cy="7498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9457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Валера\Desktop\zolotoy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9" b="13234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9976" y="116632"/>
            <a:ext cx="6246440" cy="1301006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5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5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00FF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268761"/>
            <a:ext cx="8964488" cy="1512168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>
                <a:cs typeface="Times New Roman" pitchFamily="18" charset="0"/>
              </a:rPr>
              <a:t>- повторяющаяся </a:t>
            </a:r>
            <a:r>
              <a:rPr lang="ru-RU" sz="4000" dirty="0">
                <a:cs typeface="Times New Roman" pitchFamily="18" charset="0"/>
              </a:rPr>
              <a:t>часть орнамента. </a:t>
            </a:r>
            <a:endParaRPr lang="ru-RU" sz="4000" dirty="0" smtClean="0"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332656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РАППОРТ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Picture 2" descr="C:\Users\Валера\Desktop\zolotoy-ornamen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955" r="86631" b="31675"/>
          <a:stretch/>
        </p:blipFill>
        <p:spPr bwMode="auto">
          <a:xfrm rot="16200000">
            <a:off x="2712104" y="-349785"/>
            <a:ext cx="3503768" cy="8730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92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Валера\Desktop\zolotoy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9" b="13234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91264" cy="648072"/>
          </a:xfrm>
        </p:spPr>
        <p:txBody>
          <a:bodyPr>
            <a:normAutofit fontScale="90000"/>
          </a:bodyPr>
          <a:lstStyle/>
          <a:p>
            <a:pPr lvl="0">
              <a:spcBef>
                <a:spcPts val="0"/>
              </a:spcBef>
            </a:pPr>
            <a:r>
              <a:rPr lang="ru-RU" sz="5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ОРНАМЕНТ </a:t>
            </a:r>
            <a:br>
              <a:rPr lang="ru-RU" sz="5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  <a:t/>
            </a:r>
            <a:br>
              <a:rPr lang="ru-RU" sz="1800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n-ea"/>
                <a:cs typeface="+mn-cs"/>
              </a:rPr>
            </a:br>
            <a:r>
              <a:rPr lang="ru-RU" sz="5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одноцветный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6575920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39552" y="3831431"/>
            <a:ext cx="73448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двухцветный</a:t>
            </a:r>
            <a:endParaRPr lang="ru-RU" dirty="0"/>
          </a:p>
        </p:txBody>
      </p:sp>
      <p:pic>
        <p:nvPicPr>
          <p:cNvPr id="11" name="Picture 2" descr="http://pandia.ru/text/77/488/images/image006_5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9652" y="4778572"/>
            <a:ext cx="5544616" cy="151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818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 р н а м е н т ы м о г у т б ы т ь о д н о ц в е т н ы м и </a:t>
            </a:r>
            <a:r>
              <a:rPr lang="ru-RU" dirty="0" err="1"/>
              <a:t>и</a:t>
            </a:r>
            <a:r>
              <a:rPr lang="ru-RU" dirty="0"/>
              <a:t> м н о г о ц в е т н ы м 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772816"/>
            <a:ext cx="6779096" cy="4353347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pic>
        <p:nvPicPr>
          <p:cNvPr id="5" name="Picture 2" descr="C:\Users\Валера\Desktop\zolotoy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9" b="13234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4" y="1123003"/>
            <a:ext cx="7992888" cy="83099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1" i="0" u="none" strike="noStrike" kern="0" cap="all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</a:rPr>
              <a:t>узор часто наносят в центр игольницы</a:t>
            </a:r>
            <a:r>
              <a:rPr kumimoji="0" lang="ru-RU" sz="1600" b="1" i="0" u="none" strike="noStrike" kern="0" cap="all" spc="0" normalizeH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</a:rPr>
              <a:t> </a:t>
            </a:r>
            <a:r>
              <a:rPr kumimoji="0" lang="ru-RU" sz="1600" b="1" i="0" u="none" strike="noStrike" kern="0" cap="all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</a:rPr>
              <a:t>и на крышках берестяных коробов. 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1" i="0" u="none" strike="noStrike" kern="0" cap="all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</a:rPr>
              <a:t>В верованиях ханты сохраняется отношение к «Солнцу-</a:t>
            </a:r>
            <a:r>
              <a:rPr kumimoji="0" lang="ru-RU" sz="1600" b="1" i="0" u="none" strike="noStrike" kern="0" cap="all" spc="0" normalizeH="0" baseline="0" noProof="0" dirty="0" err="1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</a:rPr>
              <a:t>най</a:t>
            </a:r>
            <a:r>
              <a:rPr kumimoji="0" lang="ru-RU" sz="1600" b="1" i="0" u="none" strike="noStrike" kern="0" cap="all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</a:rPr>
              <a:t>-матери»,</a:t>
            </a:r>
          </a:p>
          <a:p>
            <a:pPr marR="0" lvl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b="1" i="0" u="none" strike="noStrike" kern="0" cap="all" spc="0" normalizeH="0" baseline="0" noProof="0" dirty="0" smtClean="0">
                <a:ln>
                  <a:noFill/>
                </a:ln>
                <a:solidFill>
                  <a:srgbClr val="993300"/>
                </a:solidFill>
                <a:effectLst/>
                <a:uLnTx/>
                <a:uFillTx/>
              </a:rPr>
              <a:t> как к дарительнице силы, энергии для воспроизводства земной жизни.</a:t>
            </a:r>
            <a:endParaRPr kumimoji="0" lang="ru-RU" sz="1600" b="1" i="0" u="none" strike="noStrike" kern="0" cap="none" spc="0" normalizeH="0" baseline="0" noProof="0" dirty="0" smtClean="0">
              <a:ln>
                <a:noFill/>
              </a:ln>
              <a:solidFill>
                <a:srgbClr val="993300"/>
              </a:solidFill>
              <a:effectLst/>
              <a:uLnTx/>
              <a:uFillTx/>
            </a:endParaRPr>
          </a:p>
        </p:txBody>
      </p:sp>
      <p:pic>
        <p:nvPicPr>
          <p:cNvPr id="7" name="Объект 8" descr="http://surwiki.admsurgut.ru/wiki/images/0/09/Post-76340-1247827586.png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8" r="49069" b="74565"/>
          <a:stretch/>
        </p:blipFill>
        <p:spPr bwMode="auto">
          <a:xfrm>
            <a:off x="611561" y="2371522"/>
            <a:ext cx="3985230" cy="3600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410" name="Picture 2" descr="http://www.playcast.ru/uploads/2015/05/01/13413015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08920"/>
            <a:ext cx="3327560" cy="3262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5535" y="476672"/>
            <a:ext cx="7992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СОЛНЦЕ (ХАЛТ)</a:t>
            </a:r>
            <a:endParaRPr lang="ru-RU" sz="3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65719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74638"/>
            <a:ext cx="6779096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О р н а м е н т ы м о г у т б ы т ь о д н о ц в е т н ы м и </a:t>
            </a:r>
            <a:r>
              <a:rPr lang="ru-RU" dirty="0" err="1"/>
              <a:t>и</a:t>
            </a:r>
            <a:r>
              <a:rPr lang="ru-RU" dirty="0"/>
              <a:t> м н о г о ц в е т н ы м 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7704" y="1772816"/>
            <a:ext cx="6779096" cy="4353347"/>
          </a:xfrm>
        </p:spPr>
        <p:txBody>
          <a:bodyPr>
            <a:normAutofit/>
          </a:bodyPr>
          <a:lstStyle/>
          <a:p>
            <a:endParaRPr lang="ru-RU" sz="3600" dirty="0"/>
          </a:p>
        </p:txBody>
      </p:sp>
      <p:pic>
        <p:nvPicPr>
          <p:cNvPr id="5" name="Picture 2" descr="C:\Users\Валера\Desktop\zolotoy-orna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69" b="13234"/>
          <a:stretch/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" descr="I:\ХАНТЫ 2\Мансийские орнаменты\5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3818" y="2204864"/>
            <a:ext cx="5865812" cy="37115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395535" y="1158142"/>
            <a:ext cx="818215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prstClr val="white">
                  <a:shade val="95000"/>
                </a:prstClr>
              </a:buClr>
              <a:buSzPct val="65000"/>
            </a:pPr>
            <a:r>
              <a:rPr lang="ru-RU" b="1" cap="all" dirty="0">
                <a:solidFill>
                  <a:schemeClr val="accent6">
                    <a:lumMod val="50000"/>
                  </a:schemeClr>
                </a:solidFill>
              </a:rPr>
              <a:t>Узор </a:t>
            </a:r>
            <a:r>
              <a:rPr lang="ru-RU" b="1" cap="all" dirty="0" smtClean="0">
                <a:solidFill>
                  <a:schemeClr val="accent6">
                    <a:lumMod val="50000"/>
                  </a:schemeClr>
                </a:solidFill>
              </a:rPr>
              <a:t>хранит </a:t>
            </a:r>
            <a:r>
              <a:rPr lang="ru-RU" b="1" cap="all" dirty="0">
                <a:solidFill>
                  <a:schemeClr val="accent6">
                    <a:lumMod val="50000"/>
                  </a:schemeClr>
                </a:solidFill>
              </a:rPr>
              <a:t>сон и здоровье человека, отпугивает от него злых духов. Этот узор похож на птицу, которая повернула голову к хвосту.</a:t>
            </a:r>
          </a:p>
        </p:txBody>
      </p:sp>
      <p:pic>
        <p:nvPicPr>
          <p:cNvPr id="16387" name="Picture 3" descr="C:\Users\Валера\Desktop\78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51" y="3428999"/>
            <a:ext cx="3133538" cy="313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95535" y="476672"/>
            <a:ext cx="799288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CC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ГЛУХАРЬ </a:t>
            </a:r>
          </a:p>
        </p:txBody>
      </p:sp>
    </p:spTree>
    <p:extLst>
      <p:ext uri="{BB962C8B-B14F-4D97-AF65-F5344CB8AC3E}">
        <p14:creationId xmlns:p14="http://schemas.microsoft.com/office/powerpoint/2010/main" val="344782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899</TotalTime>
  <Words>427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Tahoma</vt:lpstr>
      <vt:lpstr>Times New Roman</vt:lpstr>
      <vt:lpstr>Verdana</vt:lpstr>
      <vt:lpstr>Wingdings 2</vt:lpstr>
      <vt:lpstr>Тема Office</vt:lpstr>
      <vt:lpstr>Муниципальное бюджетное общеобразовательное учреждение  «Нижненарыкарская средняя общеобразовательная школа» </vt:lpstr>
      <vt:lpstr>Презентация PowerPoint</vt:lpstr>
      <vt:lpstr>Презентация PowerPoint</vt:lpstr>
      <vt:lpstr>Презентация PowerPoint</vt:lpstr>
      <vt:lpstr> ОРНАМЕНТ  </vt:lpstr>
      <vt:lpstr>  </vt:lpstr>
      <vt:lpstr>ОРНАМЕНТ   одноцветный</vt:lpstr>
      <vt:lpstr>О р н а м е н т ы м о г у т б ы т ь о д н о ц в е т н ы м и и м н о г о ц в е т н ы м и</vt:lpstr>
      <vt:lpstr>О р н а м е н т ы м о г у т б ы т ь о д н о ц в е т н ы м и и м н о г о ц в е т н ы м и</vt:lpstr>
      <vt:lpstr>О р н а м е н т ы м о г у т б ы т ь о д н о ц в е т н ы м и и м н о г о ц в е т н ы м и</vt:lpstr>
      <vt:lpstr>О р н а м е н т ы м о г у т б ы т ь о д н о ц в е т н ы м и и м н о г о ц в е т н ы м и</vt:lpstr>
      <vt:lpstr>О р н а м е н т ы м о г у т б ы т ь о д н о ц в е т н ы м и и м н о г о ц в е т н ы м и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Валера</dc:creator>
  <cp:lastModifiedBy>inwin</cp:lastModifiedBy>
  <cp:revision>60</cp:revision>
  <dcterms:created xsi:type="dcterms:W3CDTF">2016-02-29T05:40:45Z</dcterms:created>
  <dcterms:modified xsi:type="dcterms:W3CDTF">2024-10-24T06:10:01Z</dcterms:modified>
</cp:coreProperties>
</file>