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31"/>
  </p:notesMasterIdLst>
  <p:sldIdLst>
    <p:sldId id="257" r:id="rId2"/>
    <p:sldId id="349" r:id="rId3"/>
    <p:sldId id="258" r:id="rId4"/>
    <p:sldId id="260" r:id="rId5"/>
    <p:sldId id="334" r:id="rId6"/>
    <p:sldId id="261" r:id="rId7"/>
    <p:sldId id="262" r:id="rId8"/>
    <p:sldId id="354" r:id="rId9"/>
    <p:sldId id="350" r:id="rId10"/>
    <p:sldId id="292" r:id="rId11"/>
    <p:sldId id="351" r:id="rId12"/>
    <p:sldId id="308" r:id="rId13"/>
    <p:sldId id="316" r:id="rId14"/>
    <p:sldId id="327" r:id="rId15"/>
    <p:sldId id="321" r:id="rId16"/>
    <p:sldId id="352" r:id="rId17"/>
    <p:sldId id="298" r:id="rId18"/>
    <p:sldId id="294" r:id="rId19"/>
    <p:sldId id="295" r:id="rId20"/>
    <p:sldId id="297" r:id="rId21"/>
    <p:sldId id="348" r:id="rId22"/>
    <p:sldId id="273" r:id="rId23"/>
    <p:sldId id="355" r:id="rId24"/>
    <p:sldId id="357" r:id="rId25"/>
    <p:sldId id="356" r:id="rId26"/>
    <p:sldId id="331" r:id="rId27"/>
    <p:sldId id="358" r:id="rId28"/>
    <p:sldId id="341" r:id="rId29"/>
    <p:sldId id="34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5E7AF-A7BB-4C8D-A698-55901B26B3C4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A070B-743C-4FBF-A0D9-33E1CCAFE9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529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A070B-743C-4FBF-A0D9-33E1CCAFE96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277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350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926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5575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180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6213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634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864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034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459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440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302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375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851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9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00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C80BD-3E02-4B34-8B32-A5F74566E4C0}" type="datetimeFigureOut">
              <a:rPr lang="ru-RU" smtClean="0"/>
              <a:pPr/>
              <a:t>30.11.2024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0CD5848-CD47-4250-AEDA-F85CEB4023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493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49295" y="493776"/>
            <a:ext cx="3252215" cy="236372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01012" y="3068777"/>
            <a:ext cx="7115403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0" algn="ctr">
              <a:lnSpc>
                <a:spcPct val="100000"/>
              </a:lnSpc>
              <a:spcBef>
                <a:spcPts val="105"/>
              </a:spcBef>
            </a:pPr>
            <a:r>
              <a:rPr sz="32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«</a:t>
            </a:r>
            <a:r>
              <a:rPr sz="24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ФОРМИРОВАНИЕ</a:t>
            </a:r>
            <a:r>
              <a:rPr sz="2400" b="1" spc="-6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4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ФУНКЦИОНАЛЬНОЙ</a:t>
            </a:r>
            <a:endParaRPr sz="2400" dirty="0">
              <a:latin typeface="Times New Roman"/>
              <a:cs typeface="Times New Roman"/>
            </a:endParaRPr>
          </a:p>
          <a:p>
            <a:pPr marL="1568450" marR="5080" indent="-1556385" algn="ctr">
              <a:lnSpc>
                <a:spcPct val="99500"/>
              </a:lnSpc>
              <a:spcBef>
                <a:spcPts val="35"/>
              </a:spcBef>
            </a:pPr>
            <a:r>
              <a:rPr sz="2400" b="1" spc="-35" dirty="0" smtClean="0">
                <a:solidFill>
                  <a:srgbClr val="0000FF"/>
                </a:solidFill>
                <a:latin typeface="Times New Roman"/>
                <a:cs typeface="Times New Roman"/>
              </a:rPr>
              <a:t>ГРАМОТНОСТ</a:t>
            </a:r>
            <a:r>
              <a:rPr lang="ru-RU" sz="2400" b="1" spc="-35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 </a:t>
            </a:r>
            <a:r>
              <a:rPr lang="ru-RU" sz="2400" b="1" spc="-35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400" b="1" spc="-3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У МЛАДШИХ ШКОЛЬНИКОВ</a:t>
            </a:r>
            <a:r>
              <a:rPr sz="3200" b="1" spc="-35" dirty="0" smtClean="0">
                <a:solidFill>
                  <a:srgbClr val="0000FF"/>
                </a:solidFill>
                <a:latin typeface="Times New Roman"/>
                <a:cs typeface="Times New Roman"/>
              </a:rPr>
              <a:t>»</a:t>
            </a: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14942" y="5401767"/>
            <a:ext cx="364333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8590" marR="139700" indent="635"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800" b="1" spc="-5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ных 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классов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b="1" spc="-5" smtClean="0">
                <a:latin typeface="Times New Roman" pitchFamily="18" charset="0"/>
                <a:cs typeface="Times New Roman" pitchFamily="18" charset="0"/>
              </a:rPr>
              <a:t>Шапошникова </a:t>
            </a:r>
            <a:r>
              <a:rPr lang="ru-RU" b="1" spc="-5" smtClean="0">
                <a:latin typeface="Times New Roman" pitchFamily="18" charset="0"/>
                <a:cs typeface="Times New Roman" pitchFamily="18" charset="0"/>
              </a:rPr>
              <a:t>В.Г.2021г 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5536" y="0"/>
            <a:ext cx="8424936" cy="7184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endParaRPr lang="ru-RU" dirty="0"/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формирования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читательской грамотности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1.Найди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прочитай 5 слов, начинающихся на букву Р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РАКЕТАРЫБААНАНАСДЕТИРЕБЯТАРАКДОМ РЯБИНА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2.Прочитай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без лишнего слога: 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кородава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сокабака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молгуклоко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сокрарока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машидамна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гошинрод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т.д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Также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предложить прочитать слова, которые составлены из первых слогов (соловей, барабан, карамель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добавить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 определенную гласную, чтобы получилось слово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мрз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млтк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 данном примере вставляем букву 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сложить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из перепутанных букв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касоаб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собака).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послебукварный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 обучения чтению детям можно предложить следующее задание: прочитайте загадку, отбросив иностранные буквы: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DYUВHFЕWPСXZЬSДUIGЕFНRLЬSСQLUПZVИSТDАWRНDQОWЧIJЬZЮSGГRОLDРSFИWТJQ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(Весь день спит, а ночью горит. Фонарь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652780" marR="640715" algn="ctr">
              <a:lnSpc>
                <a:spcPct val="100000"/>
              </a:lnSpc>
              <a:spcBef>
                <a:spcPts val="5"/>
              </a:spcBef>
            </a:pPr>
            <a:r>
              <a:rPr sz="2400" b="1" spc="-5" dirty="0" smtClean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6219" y="778509"/>
            <a:ext cx="7176141" cy="59221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Сочинение сказок «наизнанку». Придумайте сказку про трех поросят и серого волка. Только поросята в этой сказке злые и хитрые, а вот волк добрый и доверчивый.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Тренинги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быстрого чтения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Ткачёвой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О.Н.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наоборот», «Перемешанные буквы», «Вверх ногами», «Чтение с половинками слов» «Чтение с решёткой», «Сплошной текст», «Текст с наложением», «Текст с картинками», «Шторка», «Нет порядка»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5.«Составление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 находить и выделять в большом объеме информации главную мысль.</a:t>
            </a:r>
          </a:p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стихотворение, состоящее из пяти строк, которое пишется по определенным правилам.</a:t>
            </a:r>
          </a:p>
          <a:p>
            <a:r>
              <a:rPr lang="ru-RU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4220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2685" y="699642"/>
            <a:ext cx="6805659" cy="42114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8419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32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</a:t>
            </a:r>
            <a:r>
              <a:rPr sz="32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sz="3200" b="1" i="1" spc="-10" dirty="0">
                <a:solidFill>
                  <a:srgbClr val="6F2F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“Русский</a:t>
            </a:r>
            <a:r>
              <a:rPr sz="3200" b="1" i="1" spc="-5" dirty="0">
                <a:solidFill>
                  <a:srgbClr val="6F2F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i="1" spc="-5" dirty="0" err="1">
                <a:solidFill>
                  <a:srgbClr val="6F2F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  <a:r>
              <a:rPr sz="3200" b="1" i="1" spc="-5" dirty="0" smtClean="0">
                <a:solidFill>
                  <a:srgbClr val="6F2F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3200" b="1" i="1" spc="-5" dirty="0" smtClean="0">
              <a:solidFill>
                <a:srgbClr val="6F2F9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58419">
              <a:lnSpc>
                <a:spcPct val="100000"/>
              </a:lnSpc>
              <a:spcBef>
                <a:spcPts val="100"/>
              </a:spcBef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marR="178435" indent="-10160">
              <a:lnSpc>
                <a:spcPct val="100000"/>
              </a:lnSpc>
              <a:tabLst>
                <a:tab pos="2261235" algn="l"/>
                <a:tab pos="4664075" algn="l"/>
                <a:tab pos="5754370" algn="l"/>
              </a:tabLst>
            </a:pP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sz="2400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</a:t>
            </a:r>
            <a:r>
              <a:rPr sz="2400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цион</a:t>
            </a:r>
            <a:r>
              <a:rPr sz="2400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льн</a:t>
            </a:r>
            <a:r>
              <a:rPr sz="2400" spc="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sz="24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	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аря</a:t>
            </a:r>
            <a:r>
              <a:rPr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	с 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этим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	</a:t>
            </a:r>
            <a:r>
              <a:rPr sz="2400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овладевают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своего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рабочего места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навыком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учебником,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словарем</a:t>
            </a:r>
            <a:r>
              <a:rPr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навыком</a:t>
            </a:r>
            <a:r>
              <a:rPr sz="2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</a:t>
            </a:r>
            <a:r>
              <a:rPr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времени;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навыком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</a:t>
            </a:r>
            <a:r>
              <a:rPr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одноклассника</a:t>
            </a:r>
            <a:r>
              <a:rPr sz="2400" spc="-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навыком</a:t>
            </a:r>
            <a:r>
              <a:rPr lang="ru-RU"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нахождения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lang="ru-RU"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навыком</a:t>
            </a:r>
            <a:r>
              <a:rPr sz="24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словесной</a:t>
            </a:r>
            <a:r>
              <a:rPr sz="24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3528" y="1381655"/>
            <a:ext cx="8208911" cy="4075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2260" indent="45720">
              <a:lnSpc>
                <a:spcPct val="100000"/>
              </a:lnSpc>
              <a:spcBef>
                <a:spcPts val="100"/>
              </a:spcBef>
              <a:tabLst>
                <a:tab pos="1858645" algn="l"/>
                <a:tab pos="2046605" algn="l"/>
                <a:tab pos="3535045" algn="l"/>
              </a:tabLst>
            </a:pP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Показывается	учащимся	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ручка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монета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т.п.	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записывают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tabLst>
                <a:tab pos="5173980" algn="l"/>
              </a:tabLst>
            </a:pP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лексическое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</a:t>
            </a:r>
            <a:r>
              <a:rPr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</a:t>
            </a:r>
            <a:r>
              <a:rPr sz="2400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слова.	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зачитываются</a:t>
            </a:r>
            <a:r>
              <a:rPr sz="2400" spc="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</a:t>
            </a:r>
            <a:r>
              <a:rPr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учащихся,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r>
              <a:rPr sz="2400" spc="-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sz="2400" spc="-5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словаря.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411480" indent="68580">
              <a:lnSpc>
                <a:spcPct val="100000"/>
              </a:lnSpc>
              <a:tabLst>
                <a:tab pos="4765675" algn="l"/>
              </a:tabLst>
            </a:pP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вырабатываются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орфографические,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пунктуационные,</a:t>
            </a:r>
            <a:r>
              <a:rPr sz="2400" spc="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речевые</a:t>
            </a:r>
            <a:r>
              <a:rPr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	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779145" indent="68580" algn="just">
              <a:lnSpc>
                <a:spcPct val="100000"/>
              </a:lnSpc>
            </a:pPr>
            <a:r>
              <a:rPr sz="24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непременным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атрибутом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урока.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sz="2400" u="heavy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орфографических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словарей</a:t>
            </a:r>
            <a:r>
              <a:rPr sz="24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анализе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диктанта,</a:t>
            </a:r>
            <a:r>
              <a:rPr sz="2400" spc="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u="heavy" spc="-15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толковых</a:t>
            </a:r>
            <a:r>
              <a:rPr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923290" algn="just">
              <a:lnSpc>
                <a:spcPct val="100000"/>
              </a:lnSpc>
            </a:pP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изучении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лексики,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словарей-справочников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выполнении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определённых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письменных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9402" y="293418"/>
            <a:ext cx="7713037" cy="1072088"/>
          </a:xfrm>
          <a:prstGeom prst="rect">
            <a:avLst/>
          </a:prstGeom>
        </p:spPr>
        <p:txBody>
          <a:bodyPr vert="horz" wrap="square" lIns="0" tIns="132080" rIns="0" bIns="0" rtlCol="0">
            <a:spAutoFit/>
          </a:bodyPr>
          <a:lstStyle/>
          <a:p>
            <a:pPr marL="1323340">
              <a:lnSpc>
                <a:spcPct val="100000"/>
              </a:lnSpc>
              <a:spcBef>
                <a:spcPts val="1040"/>
              </a:spcBef>
            </a:pPr>
            <a:r>
              <a:rPr sz="3200" spc="-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sz="3200" spc="-6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sz="3200" spc="-3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словарями</a:t>
            </a:r>
            <a:endParaRPr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2400" spc="-2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«Толковый</a:t>
            </a:r>
            <a:r>
              <a:rPr sz="2400" spc="-75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3528" y="116632"/>
            <a:ext cx="8184712" cy="7153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приемы на орфографию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рием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Ошибкоопасное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место» для формирования грамотного письма.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оревнования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«Выдели больше знакомых орфограмм» или «Кто увидит в тексте все орфограммы по теме урока?».  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«Лови ошибку» для формирования грамотного письма.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стараются найти и исправить намеренно допущенные в тексте ошибки.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"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Отсроченная отгадка". Способ «вхождения» в урок -  до объявления темы учитель предлагает необычный факт, иллюстрацию, пословицы и т.д., которые показывают тему урока, но не называют ее. Ученики в ходе обсуждения должны выдвинуть свои версии того, что за тема будет изучаться на уроке, что нового они узнают, о чем вообще пойдет речь.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технологии проблемного обучения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"Отсроченная отгадка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рассматривается как прием создания проблемной ситуации на уроке.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4644" y="500253"/>
            <a:ext cx="776980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  <a:tabLst>
                <a:tab pos="3769360" algn="l"/>
              </a:tabLst>
            </a:pPr>
            <a:r>
              <a:rPr sz="3200" b="1" spc="-1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</a:t>
            </a:r>
            <a:r>
              <a:rPr sz="3200" b="1" spc="4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	</a:t>
            </a:r>
            <a:r>
              <a:rPr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3200" b="1" spc="-8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2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</a:t>
            </a:r>
            <a:r>
              <a:rPr sz="3200" b="1" spc="-76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3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</a:t>
            </a:r>
            <a:r>
              <a:rPr sz="3200" b="1" spc="4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endParaRPr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992" y="1550132"/>
            <a:ext cx="3151919" cy="144682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23928" y="1550132"/>
            <a:ext cx="3889205" cy="195087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0964" y="5340839"/>
            <a:ext cx="3643003" cy="149963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58608" y="3232600"/>
            <a:ext cx="3600837" cy="1872592"/>
          </a:xfrm>
          <a:prstGeom prst="rect">
            <a:avLst/>
          </a:prstGeom>
        </p:spPr>
      </p:pic>
      <p:pic>
        <p:nvPicPr>
          <p:cNvPr id="7" name="object 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42153" y="3925823"/>
            <a:ext cx="3744416" cy="2675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6219" y="778509"/>
            <a:ext cx="7651750" cy="31034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">
              <a:lnSpc>
                <a:spcPct val="100000"/>
              </a:lnSpc>
              <a:spcBef>
                <a:spcPts val="100"/>
              </a:spcBef>
              <a:tabLst>
                <a:tab pos="1320800" algn="l"/>
              </a:tabLst>
            </a:pPr>
            <a:r>
              <a:rPr sz="32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	предмет</a:t>
            </a:r>
            <a:r>
              <a:rPr sz="32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“Математика”</a:t>
            </a:r>
            <a:endParaRPr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5080" indent="6350">
              <a:lnSpc>
                <a:spcPct val="100000"/>
              </a:lnSpc>
              <a:tabLst>
                <a:tab pos="6335395" algn="l"/>
              </a:tabLst>
            </a:pP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</a:t>
            </a:r>
            <a:r>
              <a:rPr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математических	счетных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навыков,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основами геометрии;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навыка самостоятельного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распознавания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расположения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плоскости</a:t>
            </a:r>
            <a:r>
              <a:rPr sz="2400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задачи, 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жизненными</a:t>
            </a:r>
            <a:r>
              <a:rPr sz="24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ситуациями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latin typeface="Arial"/>
                <a:cs typeface="Arial"/>
              </a:rPr>
              <a:t> 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39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065" y="357378"/>
            <a:ext cx="737615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79955" algn="l"/>
                <a:tab pos="3680460" algn="l"/>
              </a:tabLst>
            </a:pPr>
            <a:r>
              <a:rPr sz="2800" spc="-15" dirty="0">
                <a:solidFill>
                  <a:srgbClr val="7030A0"/>
                </a:solidFill>
                <a:latin typeface="Arial"/>
                <a:cs typeface="Arial"/>
              </a:rPr>
              <a:t>Различные	</a:t>
            </a:r>
            <a:r>
              <a:rPr sz="2800" spc="-20" dirty="0">
                <a:solidFill>
                  <a:srgbClr val="7030A0"/>
                </a:solidFill>
                <a:latin typeface="Arial"/>
                <a:cs typeface="Arial"/>
              </a:rPr>
              <a:t>формы	</a:t>
            </a:r>
            <a:r>
              <a:rPr sz="2800" spc="-25" dirty="0">
                <a:solidFill>
                  <a:srgbClr val="7030A0"/>
                </a:solidFill>
                <a:latin typeface="Arial"/>
                <a:cs typeface="Arial"/>
              </a:rPr>
              <a:t>работы</a:t>
            </a:r>
            <a:r>
              <a:rPr sz="2800" spc="4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7030A0"/>
                </a:solidFill>
                <a:latin typeface="Arial"/>
                <a:cs typeface="Arial"/>
              </a:rPr>
              <a:t>над</a:t>
            </a:r>
            <a:r>
              <a:rPr sz="2800" spc="-2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800" spc="-20" dirty="0">
                <a:solidFill>
                  <a:srgbClr val="7030A0"/>
                </a:solidFill>
                <a:latin typeface="Arial"/>
                <a:cs typeface="Arial"/>
              </a:rPr>
              <a:t>задачей:</a:t>
            </a:r>
            <a:endParaRPr sz="2800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4065" y="786841"/>
            <a:ext cx="8287384" cy="52095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2729" indent="-240665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253365" algn="l"/>
              </a:tabLst>
            </a:pPr>
            <a:r>
              <a:rPr sz="1700" spc="-15" dirty="0">
                <a:latin typeface="Arial"/>
                <a:cs typeface="Arial"/>
              </a:rPr>
              <a:t>Работа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над</a:t>
            </a:r>
            <a:r>
              <a:rPr sz="1700" spc="-1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решенной </a:t>
            </a:r>
            <a:r>
              <a:rPr sz="1700" spc="-15" dirty="0">
                <a:latin typeface="Arial"/>
                <a:cs typeface="Arial"/>
              </a:rPr>
              <a:t>задачей.</a:t>
            </a:r>
            <a:endParaRPr sz="1700" dirty="0">
              <a:latin typeface="Arial"/>
              <a:cs typeface="Arial"/>
            </a:endParaRPr>
          </a:p>
          <a:p>
            <a:pPr marL="252729" indent="-240665">
              <a:lnSpc>
                <a:spcPct val="100000"/>
              </a:lnSpc>
              <a:buAutoNum type="arabicPeriod"/>
              <a:tabLst>
                <a:tab pos="253365" algn="l"/>
              </a:tabLst>
            </a:pPr>
            <a:r>
              <a:rPr sz="1700" spc="-15" dirty="0">
                <a:latin typeface="Arial"/>
                <a:cs typeface="Arial"/>
              </a:rPr>
              <a:t>Решение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различными</a:t>
            </a:r>
            <a:r>
              <a:rPr sz="1700" spc="-1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способами.</a:t>
            </a:r>
            <a:endParaRPr sz="1700" dirty="0">
              <a:latin typeface="Arial"/>
              <a:cs typeface="Arial"/>
            </a:endParaRPr>
          </a:p>
          <a:p>
            <a:pPr marL="12700" marR="267970">
              <a:lnSpc>
                <a:spcPct val="100000"/>
              </a:lnSpc>
              <a:buAutoNum type="arabicPeriod"/>
              <a:tabLst>
                <a:tab pos="253365" algn="l"/>
              </a:tabLst>
            </a:pPr>
            <a:r>
              <a:rPr sz="1700" dirty="0">
                <a:latin typeface="Arial"/>
                <a:cs typeface="Arial"/>
              </a:rPr>
              <a:t>Правильно </a:t>
            </a:r>
            <a:r>
              <a:rPr sz="1700" spc="-5" dirty="0">
                <a:latin typeface="Arial"/>
                <a:cs typeface="Arial"/>
              </a:rPr>
              <a:t>организованный</a:t>
            </a:r>
            <a:r>
              <a:rPr sz="1700" spc="-2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способ</a:t>
            </a:r>
            <a:r>
              <a:rPr sz="1700" spc="-1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анализа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- </a:t>
            </a:r>
            <a:r>
              <a:rPr sz="1700" spc="-25" dirty="0">
                <a:latin typeface="Arial"/>
                <a:cs typeface="Arial"/>
              </a:rPr>
              <a:t>от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вопроса</a:t>
            </a:r>
            <a:r>
              <a:rPr sz="1700" spc="-2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или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25" dirty="0">
                <a:latin typeface="Arial"/>
                <a:cs typeface="Arial"/>
              </a:rPr>
              <a:t>от </a:t>
            </a:r>
            <a:r>
              <a:rPr sz="1700" spc="-45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данных</a:t>
            </a:r>
            <a:r>
              <a:rPr sz="1700" spc="-2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к </a:t>
            </a:r>
            <a:r>
              <a:rPr sz="1700" spc="-25" dirty="0">
                <a:latin typeface="Arial"/>
                <a:cs typeface="Arial"/>
              </a:rPr>
              <a:t>вопросу.</a:t>
            </a:r>
            <a:endParaRPr sz="1700" dirty="0">
              <a:latin typeface="Arial"/>
              <a:cs typeface="Arial"/>
            </a:endParaRPr>
          </a:p>
          <a:p>
            <a:pPr marL="253365" indent="-24130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254000" algn="l"/>
              </a:tabLst>
            </a:pPr>
            <a:r>
              <a:rPr sz="1700" spc="-10" dirty="0">
                <a:latin typeface="Arial"/>
                <a:cs typeface="Arial"/>
              </a:rPr>
              <a:t>Представление</a:t>
            </a:r>
            <a:r>
              <a:rPr sz="1700" spc="3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ситуации,</a:t>
            </a:r>
            <a:r>
              <a:rPr sz="1700" spc="6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описанной</a:t>
            </a:r>
            <a:r>
              <a:rPr sz="1700" spc="-1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в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задаче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(нарисовать</a:t>
            </a:r>
            <a:r>
              <a:rPr sz="1700" spc="4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"картинку").</a:t>
            </a:r>
            <a:endParaRPr sz="1700" dirty="0">
              <a:latin typeface="Arial"/>
              <a:cs typeface="Arial"/>
            </a:endParaRPr>
          </a:p>
          <a:p>
            <a:pPr marL="253365" indent="-24130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254000" algn="l"/>
              </a:tabLst>
            </a:pPr>
            <a:r>
              <a:rPr sz="1700" spc="-10" dirty="0">
                <a:latin typeface="Arial"/>
                <a:cs typeface="Arial"/>
              </a:rPr>
              <a:t>Самостоятельное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составление</a:t>
            </a:r>
            <a:r>
              <a:rPr sz="1700" spc="3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</a:t>
            </a:r>
            <a:r>
              <a:rPr sz="1700" spc="-1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учащимися.</a:t>
            </a:r>
            <a:endParaRPr sz="1700" dirty="0">
              <a:latin typeface="Arial"/>
              <a:cs typeface="Arial"/>
            </a:endParaRPr>
          </a:p>
          <a:p>
            <a:pPr marL="252729" indent="-240665">
              <a:lnSpc>
                <a:spcPct val="100000"/>
              </a:lnSpc>
              <a:buAutoNum type="arabicPeriod"/>
              <a:tabLst>
                <a:tab pos="253365" algn="l"/>
              </a:tabLst>
            </a:pPr>
            <a:r>
              <a:rPr sz="1700" spc="-15" dirty="0">
                <a:latin typeface="Arial"/>
                <a:cs typeface="Arial"/>
              </a:rPr>
              <a:t>Решение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с</a:t>
            </a:r>
            <a:r>
              <a:rPr sz="1700" spc="-10" dirty="0">
                <a:latin typeface="Arial"/>
                <a:cs typeface="Arial"/>
              </a:rPr>
              <a:t> недостающими</a:t>
            </a:r>
            <a:r>
              <a:rPr sz="1700" spc="5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данными.</a:t>
            </a:r>
          </a:p>
          <a:p>
            <a:pPr marL="253365" indent="-241300">
              <a:lnSpc>
                <a:spcPct val="100000"/>
              </a:lnSpc>
              <a:spcBef>
                <a:spcPts val="5"/>
              </a:spcBef>
              <a:buClr>
                <a:srgbClr val="000000"/>
              </a:buClr>
              <a:buAutoNum type="arabicPeriod"/>
              <a:tabLst>
                <a:tab pos="254000" algn="l"/>
              </a:tabLst>
            </a:pPr>
            <a:r>
              <a:rPr sz="1700" spc="-5" dirty="0">
                <a:latin typeface="Arial"/>
                <a:cs typeface="Arial"/>
              </a:rPr>
              <a:t>Изменение</a:t>
            </a:r>
            <a:r>
              <a:rPr sz="1700" spc="-1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вопроса</a:t>
            </a:r>
            <a:r>
              <a:rPr sz="1700" spc="-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задачи.</a:t>
            </a:r>
            <a:endParaRPr sz="17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253365" algn="l"/>
              </a:tabLst>
            </a:pPr>
            <a:r>
              <a:rPr sz="1700" spc="-10" dirty="0">
                <a:latin typeface="Arial"/>
                <a:cs typeface="Arial"/>
              </a:rPr>
              <a:t>Составление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различных</a:t>
            </a:r>
            <a:r>
              <a:rPr sz="1700" spc="-5" dirty="0">
                <a:latin typeface="Arial"/>
                <a:cs typeface="Arial"/>
              </a:rPr>
              <a:t> выражений </a:t>
            </a:r>
            <a:r>
              <a:rPr sz="1700" dirty="0">
                <a:latin typeface="Arial"/>
                <a:cs typeface="Arial"/>
              </a:rPr>
              <a:t>по</a:t>
            </a:r>
            <a:r>
              <a:rPr sz="1700" spc="-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данным</a:t>
            </a:r>
            <a:r>
              <a:rPr sz="1700" spc="-15" dirty="0">
                <a:latin typeface="Arial"/>
                <a:cs typeface="Arial"/>
              </a:rPr>
              <a:t> задачи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и </a:t>
            </a:r>
            <a:r>
              <a:rPr sz="1700" spc="-5" dirty="0">
                <a:latin typeface="Arial"/>
                <a:cs typeface="Arial"/>
              </a:rPr>
              <a:t>объяснение,</a:t>
            </a:r>
            <a:r>
              <a:rPr sz="1700" spc="-25" dirty="0">
                <a:latin typeface="Arial"/>
                <a:cs typeface="Arial"/>
              </a:rPr>
              <a:t> </a:t>
            </a:r>
            <a:r>
              <a:rPr sz="1700" spc="-20" dirty="0">
                <a:latin typeface="Arial"/>
                <a:cs typeface="Arial"/>
              </a:rPr>
              <a:t>что </a:t>
            </a:r>
            <a:r>
              <a:rPr sz="1700" spc="-45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означает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25" dirty="0">
                <a:latin typeface="Arial"/>
                <a:cs typeface="Arial"/>
              </a:rPr>
              <a:t>то</a:t>
            </a:r>
            <a:r>
              <a:rPr sz="1700" spc="2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или</a:t>
            </a:r>
            <a:r>
              <a:rPr sz="1700" dirty="0">
                <a:latin typeface="Arial"/>
                <a:cs typeface="Arial"/>
              </a:rPr>
              <a:t> иное </a:t>
            </a:r>
            <a:r>
              <a:rPr sz="1700" spc="-5" dirty="0">
                <a:latin typeface="Arial"/>
                <a:cs typeface="Arial"/>
              </a:rPr>
              <a:t>выражение.</a:t>
            </a:r>
            <a:endParaRPr sz="1700" dirty="0">
              <a:latin typeface="Arial"/>
              <a:cs typeface="Arial"/>
            </a:endParaRPr>
          </a:p>
          <a:p>
            <a:pPr marL="253365" indent="-24130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254000" algn="l"/>
              </a:tabLst>
            </a:pPr>
            <a:r>
              <a:rPr sz="1700" spc="-5" dirty="0">
                <a:latin typeface="Arial"/>
                <a:cs typeface="Arial"/>
              </a:rPr>
              <a:t>Объяснение</a:t>
            </a:r>
            <a:r>
              <a:rPr sz="1700" spc="-30" dirty="0">
                <a:latin typeface="Arial"/>
                <a:cs typeface="Arial"/>
              </a:rPr>
              <a:t> </a:t>
            </a:r>
            <a:r>
              <a:rPr sz="1700" spc="-20" dirty="0">
                <a:latin typeface="Arial"/>
                <a:cs typeface="Arial"/>
              </a:rPr>
              <a:t>готового</a:t>
            </a:r>
            <a:r>
              <a:rPr sz="1700" spc="2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решения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задачи.</a:t>
            </a:r>
            <a:endParaRPr sz="1700" dirty="0">
              <a:latin typeface="Arial"/>
              <a:cs typeface="Arial"/>
            </a:endParaRPr>
          </a:p>
          <a:p>
            <a:pPr marL="373380" indent="-361315">
              <a:lnSpc>
                <a:spcPct val="100000"/>
              </a:lnSpc>
              <a:buAutoNum type="arabicPeriod"/>
              <a:tabLst>
                <a:tab pos="374015" algn="l"/>
              </a:tabLst>
            </a:pPr>
            <a:r>
              <a:rPr sz="1700" spc="-10" dirty="0">
                <a:latin typeface="Arial"/>
                <a:cs typeface="Arial"/>
              </a:rPr>
              <a:t>Использование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приема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сравнения</a:t>
            </a:r>
            <a:r>
              <a:rPr sz="1700" spc="-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</a:t>
            </a:r>
            <a:r>
              <a:rPr sz="1700" dirty="0">
                <a:latin typeface="Arial"/>
                <a:cs typeface="Arial"/>
              </a:rPr>
              <a:t> и</a:t>
            </a:r>
            <a:r>
              <a:rPr sz="1700" spc="-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их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решений.</a:t>
            </a:r>
            <a:endParaRPr sz="1700" dirty="0">
              <a:latin typeface="Arial"/>
              <a:cs typeface="Arial"/>
            </a:endParaRPr>
          </a:p>
          <a:p>
            <a:pPr marL="363220" indent="-35052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363220" algn="l"/>
              </a:tabLst>
            </a:pPr>
            <a:r>
              <a:rPr sz="1700" spc="-5" dirty="0">
                <a:latin typeface="Arial"/>
                <a:cs typeface="Arial"/>
              </a:rPr>
              <a:t>Запись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двух</a:t>
            </a:r>
            <a:r>
              <a:rPr sz="1700" spc="2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решений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на </a:t>
            </a:r>
            <a:r>
              <a:rPr sz="1700" spc="-5" dirty="0">
                <a:latin typeface="Arial"/>
                <a:cs typeface="Arial"/>
              </a:rPr>
              <a:t>доске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-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одного</a:t>
            </a:r>
            <a:r>
              <a:rPr sz="1700" spc="-3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верного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и </a:t>
            </a:r>
            <a:r>
              <a:rPr sz="1700" spc="-15" dirty="0">
                <a:latin typeface="Arial"/>
                <a:cs typeface="Arial"/>
              </a:rPr>
              <a:t>другого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неверного.</a:t>
            </a:r>
            <a:endParaRPr sz="1700" dirty="0">
              <a:latin typeface="Arial"/>
              <a:cs typeface="Arial"/>
            </a:endParaRPr>
          </a:p>
          <a:p>
            <a:pPr marL="12700" marR="1052195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374015" algn="l"/>
              </a:tabLst>
            </a:pPr>
            <a:r>
              <a:rPr sz="1700" spc="-5" dirty="0">
                <a:latin typeface="Arial"/>
                <a:cs typeface="Arial"/>
              </a:rPr>
              <a:t>Изменение</a:t>
            </a:r>
            <a:r>
              <a:rPr sz="1700" spc="2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условия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так,</a:t>
            </a:r>
            <a:r>
              <a:rPr sz="1700" spc="3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чтобы</a:t>
            </a:r>
            <a:r>
              <a:rPr sz="1700" spc="2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задача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решалась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другим </a:t>
            </a:r>
            <a:r>
              <a:rPr sz="1700" spc="-45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действием.</a:t>
            </a:r>
            <a:endParaRPr sz="1700" dirty="0">
              <a:latin typeface="Arial"/>
              <a:cs typeface="Arial"/>
            </a:endParaRPr>
          </a:p>
          <a:p>
            <a:pPr marL="373380" indent="-361315">
              <a:lnSpc>
                <a:spcPct val="100000"/>
              </a:lnSpc>
              <a:buAutoNum type="arabicPeriod"/>
              <a:tabLst>
                <a:tab pos="374015" algn="l"/>
              </a:tabLst>
            </a:pPr>
            <a:r>
              <a:rPr sz="1700" spc="-10" dirty="0">
                <a:latin typeface="Arial"/>
                <a:cs typeface="Arial"/>
              </a:rPr>
              <a:t>Закончить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решение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задачи.</a:t>
            </a:r>
            <a:endParaRPr sz="1700" dirty="0">
              <a:latin typeface="Arial"/>
              <a:cs typeface="Arial"/>
            </a:endParaRPr>
          </a:p>
          <a:p>
            <a:pPr marL="12700" marR="869315">
              <a:lnSpc>
                <a:spcPct val="100000"/>
              </a:lnSpc>
              <a:buAutoNum type="arabicPeriod"/>
              <a:tabLst>
                <a:tab pos="374015" algn="l"/>
              </a:tabLst>
            </a:pPr>
            <a:r>
              <a:rPr sz="1700" dirty="0">
                <a:latin typeface="Arial"/>
                <a:cs typeface="Arial"/>
              </a:rPr>
              <a:t>Какой</a:t>
            </a:r>
            <a:r>
              <a:rPr sz="1700" spc="-10" dirty="0">
                <a:latin typeface="Arial"/>
                <a:cs typeface="Arial"/>
              </a:rPr>
              <a:t> вопрос </a:t>
            </a:r>
            <a:r>
              <a:rPr sz="1700" dirty="0">
                <a:latin typeface="Arial"/>
                <a:cs typeface="Arial"/>
              </a:rPr>
              <a:t>и </a:t>
            </a:r>
            <a:r>
              <a:rPr sz="1700" spc="-5" dirty="0">
                <a:latin typeface="Arial"/>
                <a:cs typeface="Arial"/>
              </a:rPr>
              <a:t>какое действие</a:t>
            </a:r>
            <a:r>
              <a:rPr sz="1700" spc="4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лишнее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в </a:t>
            </a:r>
            <a:r>
              <a:rPr sz="1700" spc="-5" dirty="0">
                <a:latin typeface="Arial"/>
                <a:cs typeface="Arial"/>
              </a:rPr>
              <a:t>решении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</a:t>
            </a:r>
            <a:r>
              <a:rPr sz="1700" dirty="0">
                <a:latin typeface="Arial"/>
                <a:cs typeface="Arial"/>
              </a:rPr>
              <a:t> (или, 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20" dirty="0">
                <a:latin typeface="Arial"/>
                <a:cs typeface="Arial"/>
              </a:rPr>
              <a:t>наоборот,</a:t>
            </a:r>
            <a:r>
              <a:rPr sz="1700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восстановить</a:t>
            </a:r>
            <a:r>
              <a:rPr sz="1700" spc="5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пропущенный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10" dirty="0">
                <a:latin typeface="Arial"/>
                <a:cs typeface="Arial"/>
              </a:rPr>
              <a:t>вопрос</a:t>
            </a:r>
            <a:r>
              <a:rPr sz="1700" spc="-1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и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действие</a:t>
            </a:r>
            <a:r>
              <a:rPr sz="1700" spc="4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в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задаче).</a:t>
            </a:r>
            <a:endParaRPr sz="1700" dirty="0">
              <a:latin typeface="Arial"/>
              <a:cs typeface="Arial"/>
            </a:endParaRPr>
          </a:p>
          <a:p>
            <a:pPr marL="373380" indent="-361315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374015" algn="l"/>
              </a:tabLst>
            </a:pPr>
            <a:r>
              <a:rPr sz="1700" spc="-10" dirty="0">
                <a:latin typeface="Arial"/>
                <a:cs typeface="Arial"/>
              </a:rPr>
              <a:t>Составление</a:t>
            </a:r>
            <a:r>
              <a:rPr sz="1700" spc="10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аналогичной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задачи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dirty="0">
                <a:latin typeface="Arial"/>
                <a:cs typeface="Arial"/>
              </a:rPr>
              <a:t>с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измененными </a:t>
            </a:r>
            <a:r>
              <a:rPr sz="1700" dirty="0">
                <a:latin typeface="Arial"/>
                <a:cs typeface="Arial"/>
              </a:rPr>
              <a:t>данными.</a:t>
            </a:r>
          </a:p>
          <a:p>
            <a:pPr marL="373380" indent="-361315">
              <a:lnSpc>
                <a:spcPct val="100000"/>
              </a:lnSpc>
              <a:spcBef>
                <a:spcPts val="5"/>
              </a:spcBef>
              <a:buClr>
                <a:srgbClr val="000000"/>
              </a:buClr>
              <a:buAutoNum type="arabicPeriod"/>
              <a:tabLst>
                <a:tab pos="374015" algn="l"/>
              </a:tabLst>
            </a:pPr>
            <a:r>
              <a:rPr sz="1700" spc="-15" dirty="0">
                <a:latin typeface="Arial"/>
                <a:cs typeface="Arial"/>
              </a:rPr>
              <a:t>Решение</a:t>
            </a:r>
            <a:r>
              <a:rPr sz="1700" spc="15" dirty="0">
                <a:latin typeface="Arial"/>
                <a:cs typeface="Arial"/>
              </a:rPr>
              <a:t> </a:t>
            </a:r>
            <a:r>
              <a:rPr sz="1700" spc="-5" dirty="0">
                <a:latin typeface="Arial"/>
                <a:cs typeface="Arial"/>
              </a:rPr>
              <a:t>обратных</a:t>
            </a:r>
            <a:r>
              <a:rPr sz="1700" spc="5" dirty="0">
                <a:latin typeface="Arial"/>
                <a:cs typeface="Arial"/>
              </a:rPr>
              <a:t> </a:t>
            </a:r>
            <a:r>
              <a:rPr sz="1700" spc="-15" dirty="0">
                <a:latin typeface="Arial"/>
                <a:cs typeface="Arial"/>
              </a:rPr>
              <a:t>задач.</a:t>
            </a:r>
            <a:endParaRPr sz="17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99592" y="489330"/>
            <a:ext cx="7073467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95755" marR="5080" indent="-1583690">
              <a:lnSpc>
                <a:spcPct val="100000"/>
              </a:lnSpc>
              <a:spcBef>
                <a:spcPts val="95"/>
              </a:spcBef>
            </a:pPr>
            <a:r>
              <a:rPr sz="3200" spc="-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Логические задания на </a:t>
            </a:r>
            <a:r>
              <a:rPr sz="3200" spc="-1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</a:t>
            </a:r>
            <a:r>
              <a:rPr sz="3200" spc="-69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spc="-1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endParaRPr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659" y="1700783"/>
            <a:ext cx="4191000" cy="150876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5055108" y="1918716"/>
            <a:ext cx="3569335" cy="1572895"/>
            <a:chOff x="5055108" y="1918716"/>
            <a:chExt cx="3569335" cy="157289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80660" y="1918716"/>
              <a:ext cx="2380488" cy="85801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55108" y="2205228"/>
              <a:ext cx="3569208" cy="1286256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7284" y="3698747"/>
            <a:ext cx="4276344" cy="154076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45735" y="4797552"/>
            <a:ext cx="4398263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868" y="405383"/>
            <a:ext cx="5679947" cy="5184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359" y="404664"/>
            <a:ext cx="3384376" cy="236830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58791" y="2772966"/>
            <a:ext cx="7188954" cy="37375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r"/>
            <a:r>
              <a:rPr lang="ru-RU" sz="3200" i="1" dirty="0"/>
              <a:t>«</a:t>
            </a:r>
            <a:r>
              <a:rPr lang="ru-RU" sz="3200" i="1" dirty="0">
                <a:solidFill>
                  <a:srgbClr val="7030A0"/>
                </a:solidFill>
              </a:rPr>
              <a:t>Мои ученики будут узнавать новое не от меня;</a:t>
            </a:r>
          </a:p>
          <a:p>
            <a:pPr algn="r"/>
            <a:r>
              <a:rPr lang="ru-RU" sz="3200" i="1" dirty="0">
                <a:solidFill>
                  <a:srgbClr val="7030A0"/>
                </a:solidFill>
              </a:rPr>
              <a:t>Они будут открывать это новое сами.</a:t>
            </a:r>
          </a:p>
          <a:p>
            <a:pPr algn="r"/>
            <a:r>
              <a:rPr lang="ru-RU" sz="3200" i="1" dirty="0">
                <a:solidFill>
                  <a:srgbClr val="7030A0"/>
                </a:solidFill>
              </a:rPr>
              <a:t>Моя задача - помочь им раскрыться и развить собственные идеи»</a:t>
            </a:r>
          </a:p>
          <a:p>
            <a:pPr algn="r"/>
            <a:r>
              <a:rPr lang="ru-RU" sz="3200" i="1" dirty="0" err="1"/>
              <a:t>И.Г.Песталоцци</a:t>
            </a:r>
            <a:endParaRPr lang="ru-RU" sz="3200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87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0442" y="716406"/>
            <a:ext cx="28981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7030A0"/>
                </a:solidFill>
                <a:latin typeface="Arial"/>
                <a:cs typeface="Arial"/>
              </a:rPr>
              <a:t>Числовые</a:t>
            </a:r>
            <a:r>
              <a:rPr sz="2800" b="1" spc="-3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7030A0"/>
                </a:solidFill>
                <a:latin typeface="Arial"/>
                <a:cs typeface="Arial"/>
              </a:rPr>
              <a:t>ряды</a:t>
            </a:r>
            <a:endParaRPr sz="2800" b="1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31640" y="1268760"/>
            <a:ext cx="3686175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8605" algn="l"/>
                <a:tab pos="3228975" algn="l"/>
              </a:tabLst>
            </a:pPr>
            <a:r>
              <a:rPr sz="2400" b="1" spc="-5" dirty="0">
                <a:latin typeface="Arial"/>
                <a:cs typeface="Arial"/>
              </a:rPr>
              <a:t>24,21,19,18,15,13,	</a:t>
            </a:r>
            <a:r>
              <a:rPr sz="2400" b="1" dirty="0">
                <a:latin typeface="Arial"/>
                <a:cs typeface="Arial"/>
              </a:rPr>
              <a:t>,	,7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32384">
              <a:lnSpc>
                <a:spcPct val="100000"/>
              </a:lnSpc>
              <a:tabLst>
                <a:tab pos="1470660" algn="l"/>
                <a:tab pos="1807845" algn="l"/>
              </a:tabLst>
            </a:pPr>
            <a:r>
              <a:rPr sz="2400" b="1" dirty="0">
                <a:latin typeface="Arial"/>
                <a:cs typeface="Arial"/>
              </a:rPr>
              <a:t>1,4,9,16,	,	,49,6</a:t>
            </a:r>
            <a:r>
              <a:rPr sz="2400" b="1" spc="-10" dirty="0">
                <a:latin typeface="Arial"/>
                <a:cs typeface="Arial"/>
              </a:rPr>
              <a:t>4</a:t>
            </a:r>
            <a:r>
              <a:rPr sz="2400" b="1" dirty="0">
                <a:latin typeface="Arial"/>
                <a:cs typeface="Arial"/>
              </a:rPr>
              <a:t>,81,100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32384">
              <a:lnSpc>
                <a:spcPct val="100000"/>
              </a:lnSpc>
              <a:tabLst>
                <a:tab pos="2828290" algn="l"/>
              </a:tabLst>
            </a:pPr>
            <a:r>
              <a:rPr sz="2400" b="1" spc="-5" dirty="0">
                <a:latin typeface="Arial"/>
                <a:cs typeface="Arial"/>
              </a:rPr>
              <a:t>16,17,15,18,14,19,	</a:t>
            </a:r>
            <a:r>
              <a:rPr sz="2400" b="1" dirty="0"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32384">
              <a:lnSpc>
                <a:spcPct val="100000"/>
              </a:lnSpc>
              <a:tabLst>
                <a:tab pos="2149475" algn="l"/>
                <a:tab pos="2486025" algn="l"/>
              </a:tabLst>
            </a:pPr>
            <a:r>
              <a:rPr sz="2400" b="1" dirty="0">
                <a:latin typeface="Arial"/>
                <a:cs typeface="Arial"/>
              </a:rPr>
              <a:t>1,3,6,8,16,18,	,	,76,78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00" dirty="0">
              <a:latin typeface="Arial"/>
              <a:cs typeface="Arial"/>
            </a:endParaRPr>
          </a:p>
          <a:p>
            <a:pPr marL="32384">
              <a:lnSpc>
                <a:spcPct val="100000"/>
              </a:lnSpc>
              <a:tabLst>
                <a:tab pos="2608580" algn="l"/>
              </a:tabLst>
            </a:pPr>
            <a:r>
              <a:rPr sz="2400" b="1" spc="-5" dirty="0">
                <a:latin typeface="Arial"/>
                <a:cs typeface="Arial"/>
              </a:rPr>
              <a:t>7,16,9;5,21,16;9,	,4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32384">
              <a:lnSpc>
                <a:spcPct val="100000"/>
              </a:lnSpc>
              <a:tabLst>
                <a:tab pos="2318385" algn="l"/>
                <a:tab pos="2654935" algn="l"/>
              </a:tabLst>
            </a:pPr>
            <a:r>
              <a:rPr sz="2400" b="1" dirty="0">
                <a:latin typeface="Arial"/>
                <a:cs typeface="Arial"/>
              </a:rPr>
              <a:t>2,4,8,10,20,22,	,	,92,94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32384">
              <a:lnSpc>
                <a:spcPct val="100000"/>
              </a:lnSpc>
              <a:tabLst>
                <a:tab pos="1981200" algn="l"/>
              </a:tabLst>
            </a:pPr>
            <a:r>
              <a:rPr sz="2400" b="1" spc="-5" dirty="0">
                <a:latin typeface="Arial"/>
                <a:cs typeface="Arial"/>
              </a:rPr>
              <a:t>24,22,19,15,	</a:t>
            </a:r>
            <a:r>
              <a:rPr sz="2400" b="1" dirty="0"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1520" y="0"/>
            <a:ext cx="8526976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4940" indent="139700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предмет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“Окружающий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мир”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интегрированным и состоит из модулей естественнонаучной и социально-гуманитарной направленности, а также предусматривает изучение основ безопасности жизнедеятельности</a:t>
            </a:r>
            <a:r>
              <a:rPr lang="ru-RU" dirty="0"/>
              <a:t>. 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592" y="2276872"/>
            <a:ext cx="6696744" cy="414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4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2541" y="461899"/>
            <a:ext cx="505904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spc="-20" dirty="0">
                <a:solidFill>
                  <a:srgbClr val="000000"/>
                </a:solidFill>
                <a:latin typeface="Calibri"/>
                <a:cs typeface="Calibri"/>
              </a:rPr>
              <a:t>Упражнения </a:t>
            </a:r>
            <a:r>
              <a:rPr sz="4400" b="0" spc="-5" dirty="0">
                <a:solidFill>
                  <a:srgbClr val="000000"/>
                </a:solidFill>
                <a:latin typeface="Calibri"/>
                <a:cs typeface="Calibri"/>
              </a:rPr>
              <a:t>для</a:t>
            </a:r>
            <a:r>
              <a:rPr sz="4400" b="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4400" b="0" spc="-50" dirty="0">
                <a:solidFill>
                  <a:srgbClr val="000000"/>
                </a:solidFill>
                <a:latin typeface="Calibri"/>
                <a:cs typeface="Calibri"/>
              </a:rPr>
              <a:t>глаз</a:t>
            </a:r>
            <a:endParaRPr sz="44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5719" y="214884"/>
            <a:ext cx="9098280" cy="6434455"/>
            <a:chOff x="45719" y="214884"/>
            <a:chExt cx="9098280" cy="64344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6488" y="1143000"/>
              <a:ext cx="7001256" cy="464362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19" y="214884"/>
              <a:ext cx="9098279" cy="643432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31178" y="112206"/>
            <a:ext cx="4854634" cy="3978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Г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рамотность в ЗОЖ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11" y="461462"/>
            <a:ext cx="3951976" cy="28777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9383" y="2544830"/>
            <a:ext cx="3554470" cy="340290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055" y="3074753"/>
            <a:ext cx="3591292" cy="3657598"/>
          </a:xfrm>
          <a:prstGeom prst="rect">
            <a:avLst/>
          </a:prstGeom>
        </p:spPr>
      </p:pic>
      <p:pic>
        <p:nvPicPr>
          <p:cNvPr id="19" name="Picture 5" descr="C:\Users\0E3B~1\AppData\Local\Temp\Rar$DRa49288.388\20200929_091210.jpg"/>
          <p:cNvPicPr>
            <a:picLocks noChangeAspect="1" noChangeArrowheads="1"/>
          </p:cNvPicPr>
          <p:nvPr/>
        </p:nvPicPr>
        <p:blipFill>
          <a:blip r:embed="rId5" cstate="print"/>
          <a:srcRect t="18858" b="4381"/>
          <a:stretch>
            <a:fillRect/>
          </a:stretch>
        </p:blipFill>
        <p:spPr bwMode="auto">
          <a:xfrm>
            <a:off x="154511" y="3815708"/>
            <a:ext cx="2651847" cy="2667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460" y="571658"/>
            <a:ext cx="3828307" cy="265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7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0975" y="1109179"/>
            <a:ext cx="4073033" cy="32336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131" y="2452098"/>
            <a:ext cx="3818456" cy="4253501"/>
          </a:xfrm>
          <a:prstGeom prst="rect">
            <a:avLst/>
          </a:prstGeom>
        </p:spPr>
      </p:pic>
      <p:pic>
        <p:nvPicPr>
          <p:cNvPr id="19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36359" y="651755"/>
            <a:ext cx="3750752" cy="3271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495425" y="152400"/>
            <a:ext cx="6881868" cy="49935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Правовая  и трудовая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3688321074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43175" y="0"/>
            <a:ext cx="6600825" cy="499355"/>
          </a:xfrm>
          <a:prstGeom prst="roundRect">
            <a:avLst/>
          </a:prstGeom>
          <a:solidFill>
            <a:schemeClr val="accent1">
              <a:lumMod val="40000"/>
              <a:lumOff val="60000"/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Компьютернапя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 Грамотность </a:t>
            </a:r>
          </a:p>
        </p:txBody>
      </p:sp>
      <p:pic>
        <p:nvPicPr>
          <p:cNvPr id="9" name="Рисунок 8" descr="20210422_1233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7383"/>
            <a:ext cx="3050177" cy="3050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210422_1316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7109" y="2965269"/>
            <a:ext cx="2886891" cy="2165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20210422_131935.jpg"/>
          <p:cNvPicPr>
            <a:picLocks noChangeAspect="1"/>
          </p:cNvPicPr>
          <p:nvPr/>
        </p:nvPicPr>
        <p:blipFill>
          <a:blip r:embed="rId4" cstate="print"/>
          <a:srcRect l="26281"/>
          <a:stretch>
            <a:fillRect/>
          </a:stretch>
        </p:blipFill>
        <p:spPr>
          <a:xfrm>
            <a:off x="6314402" y="818509"/>
            <a:ext cx="2829598" cy="2016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0210422_132121.jpg"/>
          <p:cNvPicPr>
            <a:picLocks noChangeAspect="1"/>
          </p:cNvPicPr>
          <p:nvPr/>
        </p:nvPicPr>
        <p:blipFill>
          <a:blip r:embed="rId5" cstate="print"/>
          <a:srcRect t="8163" r="9462"/>
          <a:stretch>
            <a:fillRect/>
          </a:stretch>
        </p:blipFill>
        <p:spPr>
          <a:xfrm>
            <a:off x="0" y="3331029"/>
            <a:ext cx="3052118" cy="3095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20210422_1243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0400" y="287385"/>
            <a:ext cx="2926077" cy="2926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20210422_08533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2245" y="3331029"/>
            <a:ext cx="3357154" cy="335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39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5662" y="430529"/>
            <a:ext cx="6045835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"/>
                <a:cs typeface="Arial"/>
              </a:rPr>
              <a:t>Учебный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предмет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i="1" spc="-25" dirty="0">
                <a:solidFill>
                  <a:srgbClr val="00AF50"/>
                </a:solidFill>
                <a:latin typeface="Arial"/>
                <a:cs typeface="Arial"/>
              </a:rPr>
              <a:t>“Технология”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"/>
              <a:cs typeface="Arial"/>
            </a:endParaRPr>
          </a:p>
          <a:p>
            <a:pPr marL="82550" marR="81280" algn="ctr">
              <a:lnSpc>
                <a:spcPct val="100000"/>
              </a:lnSpc>
            </a:pPr>
            <a:r>
              <a:rPr sz="2400" spc="-20" dirty="0">
                <a:latin typeface="Arial"/>
                <a:cs typeface="Arial"/>
              </a:rPr>
              <a:t>предусматривает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овладение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учащимися </a:t>
            </a:r>
            <a:r>
              <a:rPr sz="2400" b="1" spc="-6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умениями </a:t>
            </a:r>
            <a:r>
              <a:rPr sz="2400" spc="-5" dirty="0">
                <a:solidFill>
                  <a:srgbClr val="FF0000"/>
                </a:solidFill>
                <a:latin typeface="Arial"/>
                <a:cs typeface="Arial"/>
              </a:rPr>
              <a:t>самообслуживания</a:t>
            </a:r>
            <a:r>
              <a:rPr sz="2400" spc="-5" dirty="0">
                <a:latin typeface="Arial"/>
                <a:cs typeface="Arial"/>
              </a:rPr>
              <a:t>, </a:t>
            </a:r>
            <a:r>
              <a:rPr sz="2400" dirty="0">
                <a:latin typeface="Arial"/>
                <a:cs typeface="Arial"/>
              </a:rPr>
              <a:t>навыками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ручных </a:t>
            </a:r>
            <a:r>
              <a:rPr sz="2400" spc="-15" dirty="0">
                <a:latin typeface="Arial"/>
                <a:cs typeface="Arial"/>
              </a:rPr>
              <a:t>технологий </a:t>
            </a:r>
            <a:r>
              <a:rPr sz="2400" spc="-10" dirty="0">
                <a:latin typeface="Arial"/>
                <a:cs typeface="Arial"/>
              </a:rPr>
              <a:t>обработки различных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материалов; </a:t>
            </a:r>
            <a:r>
              <a:rPr sz="2400" spc="-10" dirty="0">
                <a:solidFill>
                  <a:srgbClr val="FF0000"/>
                </a:solidFill>
                <a:latin typeface="Arial"/>
                <a:cs typeface="Arial"/>
              </a:rPr>
              <a:t>развитие</a:t>
            </a:r>
            <a:r>
              <a:rPr sz="2400" spc="-5" dirty="0">
                <a:solidFill>
                  <a:srgbClr val="FF0000"/>
                </a:solidFill>
                <a:latin typeface="Arial"/>
                <a:cs typeface="Arial"/>
              </a:rPr>
              <a:t> индивидуально- </a:t>
            </a:r>
            <a:r>
              <a:rPr sz="24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/>
                <a:cs typeface="Arial"/>
              </a:rPr>
              <a:t>творческих</a:t>
            </a:r>
            <a:r>
              <a:rPr sz="2400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Arial"/>
                <a:cs typeface="Arial"/>
              </a:rPr>
              <a:t>особенностей</a:t>
            </a:r>
            <a:r>
              <a:rPr sz="2400" spc="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личности, 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20" dirty="0">
                <a:latin typeface="Arial"/>
                <a:cs typeface="Arial"/>
              </a:rPr>
              <a:t>необходимых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для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познания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20" dirty="0">
                <a:latin typeface="Arial"/>
                <a:cs typeface="Arial"/>
              </a:rPr>
              <a:t>себя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10" dirty="0">
                <a:latin typeface="Arial"/>
                <a:cs typeface="Arial"/>
              </a:rPr>
              <a:t>как</a:t>
            </a:r>
            <a:endParaRPr sz="2400" dirty="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latin typeface="Arial"/>
                <a:cs typeface="Arial"/>
              </a:rPr>
              <a:t>личности, </a:t>
            </a:r>
            <a:r>
              <a:rPr sz="2400" spc="-10" dirty="0">
                <a:latin typeface="Arial"/>
                <a:cs typeface="Arial"/>
              </a:rPr>
              <a:t>своих возможностей, </a:t>
            </a:r>
            <a:r>
              <a:rPr sz="2400" spc="-5" dirty="0">
                <a:latin typeface="Arial"/>
                <a:cs typeface="Arial"/>
              </a:rPr>
              <a:t>осознания </a:t>
            </a:r>
            <a:r>
              <a:rPr sz="2400" spc="-65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собственного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достоинства.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4" name="Рисунок 3" descr="C:\Users\User\Desktop\фото 3 класс\IMG_20191018_13174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1445" y="4152470"/>
            <a:ext cx="2928958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фото к проекту\IMG_27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787" y="4114164"/>
            <a:ext cx="2849565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483644"/>
            <a:ext cx="9144000" cy="173704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Развитие творческих способностей учащихся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58"/>
          <a:stretch>
            <a:fillRect/>
          </a:stretch>
        </p:blipFill>
        <p:spPr>
          <a:xfrm>
            <a:off x="3614436" y="1317048"/>
            <a:ext cx="5333621" cy="3215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2" t="12263"/>
          <a:stretch>
            <a:fillRect/>
          </a:stretch>
        </p:blipFill>
        <p:spPr>
          <a:xfrm rot="5400000">
            <a:off x="-193194" y="2021994"/>
            <a:ext cx="3978675" cy="3592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s://www.iz-bumagi-svoimi-rukami.ru/wp-content/uploads/2015/12/Kak-sdelat-podelku-iz-tsvetnoj-bumagi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3052" y="4494712"/>
            <a:ext cx="2583088" cy="2160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https://ya-uchitel.ru/_ph/450/246617159.jpg"/>
          <p:cNvPicPr>
            <a:picLocks noChangeAspect="1" noChangeArrowheads="1"/>
          </p:cNvPicPr>
          <p:nvPr/>
        </p:nvPicPr>
        <p:blipFill>
          <a:blip r:embed="rId5" cstate="print"/>
          <a:srcRect t="4759"/>
          <a:stretch>
            <a:fillRect/>
          </a:stretch>
        </p:blipFill>
        <p:spPr bwMode="auto">
          <a:xfrm>
            <a:off x="3596231" y="4545874"/>
            <a:ext cx="2905255" cy="207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1538946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3016" y="307035"/>
            <a:ext cx="6113145" cy="2782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dirty="0"/>
              <a:t>Проблема формирования функциональной грамотности актуальна для младших школьников. В обществе, осуществляющем переход к экономике знаний, процесс овладения компонентами функциональной грамотности продолжается всю жизнь.  Приемы работы по формированию функциональной грамотности младших школьников очень многообразны. Грамотное их использование и правильная мотивация как самого учителя, так и детей позволяет воспитать выпускника начальной школы, полностью соответствующего ФГОС.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24027" y="214884"/>
            <a:ext cx="8707755" cy="6428740"/>
            <a:chOff x="224027" y="214884"/>
            <a:chExt cx="8707755" cy="642874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6511" y="214884"/>
              <a:ext cx="8642604" cy="642823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40963" y="2212848"/>
              <a:ext cx="2573274" cy="193014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4027" y="4620780"/>
              <a:ext cx="8707374" cy="18478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3528" y="188640"/>
            <a:ext cx="8280920" cy="62914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современного образования в начальной школе – формирование функциональной грамотности.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задачей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педагога является помощь в становлении личности ребенка, создание для этого благоприятной среды, для успешного формирования функциональной грамотности. 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12700"/>
            <a:r>
              <a:rPr lang="ru-RU" sz="2400" b="1" spc="-2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sz="2400" b="1" spc="-20" dirty="0" err="1" smtClean="0">
                <a:latin typeface="Times New Roman" pitchFamily="18" charset="0"/>
                <a:cs typeface="Times New Roman" pitchFamily="18" charset="0"/>
              </a:rPr>
              <a:t>Что</a:t>
            </a:r>
            <a:r>
              <a:rPr sz="2400" b="1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5" dirty="0">
                <a:latin typeface="Times New Roman" pitchFamily="18" charset="0"/>
                <a:cs typeface="Times New Roman" pitchFamily="18" charset="0"/>
              </a:rPr>
              <a:t>такое</a:t>
            </a:r>
            <a:r>
              <a:rPr sz="2400" b="1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0" dirty="0">
                <a:latin typeface="Times New Roman" pitchFamily="18" charset="0"/>
                <a:cs typeface="Times New Roman" pitchFamily="18" charset="0"/>
              </a:rPr>
              <a:t>«функциональная</a:t>
            </a:r>
            <a:r>
              <a:rPr sz="2400" b="1" spc="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0" dirty="0">
                <a:latin typeface="Times New Roman" pitchFamily="18" charset="0"/>
                <a:cs typeface="Times New Roman" pitchFamily="18" charset="0"/>
              </a:rPr>
              <a:t>грамотность»?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5"/>
              </a:spcBef>
            </a:pP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12700"/>
            <a:r>
              <a:rPr sz="2400" b="1" spc="-5" dirty="0">
                <a:latin typeface="Times New Roman" pitchFamily="18" charset="0"/>
                <a:cs typeface="Times New Roman" pitchFamily="18" charset="0"/>
              </a:rPr>
              <a:t>Функциональная</a:t>
            </a:r>
            <a:r>
              <a:rPr sz="2400" b="1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0" dirty="0">
                <a:latin typeface="Times New Roman" pitchFamily="18" charset="0"/>
                <a:cs typeface="Times New Roman" pitchFamily="18" charset="0"/>
              </a:rPr>
              <a:t>грамотность</a:t>
            </a:r>
            <a:r>
              <a:rPr sz="2400" b="1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24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способность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12700" marR="5080">
              <a:spcBef>
                <a:spcPts val="5"/>
              </a:spcBef>
            </a:pPr>
            <a:r>
              <a:rPr sz="2400" spc="-15" dirty="0">
                <a:latin typeface="Times New Roman" pitchFamily="18" charset="0"/>
                <a:cs typeface="Times New Roman" pitchFamily="18" charset="0"/>
              </a:rPr>
              <a:t>человека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вступать</a:t>
            </a:r>
            <a:r>
              <a:rPr sz="24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отношения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внешней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средой, </a:t>
            </a:r>
            <a:r>
              <a:rPr sz="2400" spc="-6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быстро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 адаптироваться</a:t>
            </a:r>
            <a:r>
              <a:rPr sz="2400" spc="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функционировать</a:t>
            </a:r>
            <a:r>
              <a:rPr sz="2400" spc="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4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ней.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12700" marR="5080">
              <a:spcBef>
                <a:spcPts val="5"/>
              </a:spcBef>
            </a:pPr>
            <a:r>
              <a:rPr sz="2400" b="1" spc="-6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 грамотная личность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человек, ориентирующийся в мире и действующий в соответствии с общественными ценностями, ожиданиями и интересами.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признаки функционально грамотной личности: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человек самостоятельный, познающий и умеющий жить среди людей, обладающий определёнными качествами, ключевыми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компетенциями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5904" y="260648"/>
            <a:ext cx="842493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3758565" algn="l"/>
              </a:tabLst>
            </a:pPr>
            <a:r>
              <a:rPr lang="ru-RU" spc="-5" dirty="0" smtClean="0">
                <a:solidFill>
                  <a:srgbClr val="7030A0"/>
                </a:solidFill>
              </a:rPr>
              <a:t>Функционально грамотная личность</a:t>
            </a:r>
            <a:endParaRPr spc="-5" dirty="0">
              <a:solidFill>
                <a:srgbClr val="7030A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3400" y="914401"/>
            <a:ext cx="8049945" cy="5552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86690" algn="just">
              <a:lnSpc>
                <a:spcPct val="100000"/>
              </a:lnSpc>
              <a:spcBef>
                <a:spcPts val="100"/>
              </a:spcBef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ориентирующийся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мире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действующий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соответствии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общественными </a:t>
            </a:r>
            <a:r>
              <a:rPr sz="1800" b="1" spc="-3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ценностями, ожиданиями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интересами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частности, умеющий соотносить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3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координировать</a:t>
            </a:r>
            <a:r>
              <a:rPr sz="18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свои</a:t>
            </a:r>
            <a:r>
              <a:rPr sz="1800" b="1" spc="3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действия</a:t>
            </a:r>
            <a:r>
              <a:rPr sz="18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 действиями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людей;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78435" indent="-166370">
              <a:lnSpc>
                <a:spcPct val="100000"/>
              </a:lnSpc>
              <a:buChar char="–"/>
              <a:tabLst>
                <a:tab pos="179070" algn="l"/>
                <a:tab pos="381762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способный быть</a:t>
            </a:r>
            <a:r>
              <a:rPr sz="1800" b="1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самостоятельным	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 ситуации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выбора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 принятия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решений;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78435" indent="-166370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умеющий</a:t>
            </a:r>
            <a:r>
              <a:rPr sz="18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отвечать</a:t>
            </a:r>
            <a:r>
              <a:rPr sz="18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свои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решения;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78435" indent="-166370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способный</a:t>
            </a:r>
            <a:r>
              <a:rPr sz="18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нести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своих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близких;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78435" indent="-166370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владеющий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приемами</a:t>
            </a:r>
            <a:r>
              <a:rPr sz="18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учения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готовый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постоянной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 переподготовке;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2700" marR="510540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обладающий набором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компетенций, как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ключевых,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по различным </a:t>
            </a:r>
            <a:r>
              <a:rPr sz="1800" b="1" spc="-3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областям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знаний;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2700" marR="873760">
              <a:lnSpc>
                <a:spcPct val="100000"/>
              </a:lnSpc>
              <a:spcBef>
                <a:spcPts val="5"/>
              </a:spcBef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sz="1800" b="1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которого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поиск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решения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нестандартной ситуации</a:t>
            </a:r>
            <a:r>
              <a:rPr sz="1800" b="1" spc="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привычное </a:t>
            </a:r>
            <a:r>
              <a:rPr sz="1800" b="1" spc="-3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явление;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2700" marR="807085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легко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адаптирующийся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в любом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социуме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умеющий активно влиять </a:t>
            </a:r>
            <a:r>
              <a:rPr sz="1800" b="1" spc="-3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него;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78435" indent="-166370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понимающий,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что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жизнь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среди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людей</a:t>
            </a:r>
            <a:r>
              <a:rPr sz="1800" b="1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поиск</a:t>
            </a:r>
            <a:r>
              <a:rPr sz="18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 err="1">
                <a:latin typeface="Times New Roman" pitchFamily="18" charset="0"/>
                <a:cs typeface="Times New Roman" pitchFamily="18" charset="0"/>
              </a:rPr>
              <a:t>постоянных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 err="1" smtClean="0">
                <a:latin typeface="Times New Roman" pitchFamily="18" charset="0"/>
                <a:cs typeface="Times New Roman" pitchFamily="18" charset="0"/>
              </a:rPr>
              <a:t>компромиссов</a:t>
            </a:r>
            <a:r>
              <a:rPr lang="ru-RU" sz="1800" b="1" spc="-5" dirty="0" smtClean="0">
                <a:latin typeface="Times New Roman" pitchFamily="18" charset="0"/>
                <a:cs typeface="Times New Roman" pitchFamily="18" charset="0"/>
              </a:rPr>
              <a:t> и</a:t>
            </a:r>
            <a:r>
              <a:rPr sz="1800" b="1" spc="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800" b="1" spc="-2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sz="1800" b="1" spc="-4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800" b="1" spc="-4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дим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800" b="1" spc="-2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ь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щи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ре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800" b="1" spc="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я;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2700" marR="1412875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хорошо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владеющий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устной </a:t>
            </a:r>
            <a:r>
              <a:rPr sz="18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письменной речью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как средством </a:t>
            </a:r>
            <a:r>
              <a:rPr sz="1800" b="1" spc="-39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взаимодействия</a:t>
            </a:r>
            <a:r>
              <a:rPr sz="18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людьми;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  <a:p>
            <a:pPr marL="178435" indent="-166370">
              <a:lnSpc>
                <a:spcPct val="100000"/>
              </a:lnSpc>
              <a:buChar char="–"/>
              <a:tabLst>
                <a:tab pos="179070" algn="l"/>
              </a:tabLst>
            </a:pP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владеющий современными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5" dirty="0">
                <a:latin typeface="Times New Roman" pitchFamily="18" charset="0"/>
                <a:cs typeface="Times New Roman" pitchFamily="18" charset="0"/>
              </a:rPr>
              <a:t>информационными</a:t>
            </a:r>
            <a:r>
              <a:rPr sz="18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b="1" spc="-10" dirty="0">
                <a:latin typeface="Times New Roman" pitchFamily="18" charset="0"/>
                <a:cs typeface="Times New Roman" pitchFamily="18" charset="0"/>
              </a:rPr>
              <a:t>технологиями</a:t>
            </a:r>
            <a:r>
              <a:rPr sz="1800" b="1" spc="-10" dirty="0">
                <a:latin typeface="Calibri"/>
                <a:cs typeface="Calibri"/>
              </a:rPr>
              <a:t>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2389" y="23875"/>
            <a:ext cx="73869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06245" marR="5080" indent="-1693545">
              <a:lnSpc>
                <a:spcPct val="100000"/>
              </a:lnSpc>
              <a:spcBef>
                <a:spcPts val="95"/>
              </a:spcBef>
            </a:pPr>
            <a:r>
              <a:rPr sz="2800" b="0" spc="-10" dirty="0">
                <a:solidFill>
                  <a:srgbClr val="7030A0"/>
                </a:solidFill>
                <a:latin typeface="Times New Roman"/>
                <a:cs typeface="Times New Roman"/>
              </a:rPr>
              <a:t>Формирование</a:t>
            </a:r>
            <a:r>
              <a:rPr sz="2800" b="0" spc="-1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0" spc="-10" dirty="0">
                <a:solidFill>
                  <a:srgbClr val="7030A0"/>
                </a:solidFill>
                <a:latin typeface="Times New Roman"/>
                <a:cs typeface="Times New Roman"/>
              </a:rPr>
              <a:t>функциональной</a:t>
            </a:r>
            <a:r>
              <a:rPr sz="2800" b="0" spc="1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0" dirty="0">
                <a:solidFill>
                  <a:srgbClr val="7030A0"/>
                </a:solidFill>
                <a:latin typeface="Times New Roman"/>
                <a:cs typeface="Times New Roman"/>
              </a:rPr>
              <a:t>грамотности</a:t>
            </a:r>
            <a:r>
              <a:rPr sz="2800" b="0" spc="-1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0" spc="-10" dirty="0">
                <a:solidFill>
                  <a:srgbClr val="7030A0"/>
                </a:solidFill>
                <a:latin typeface="Times New Roman"/>
                <a:cs typeface="Times New Roman"/>
              </a:rPr>
              <a:t>на </a:t>
            </a:r>
            <a:r>
              <a:rPr sz="2800" b="0" spc="-68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0" spc="-10" dirty="0">
                <a:solidFill>
                  <a:srgbClr val="7030A0"/>
                </a:solidFill>
                <a:latin typeface="Times New Roman"/>
                <a:cs typeface="Times New Roman"/>
              </a:rPr>
              <a:t>уроках</a:t>
            </a:r>
            <a:r>
              <a:rPr sz="2800" b="0" spc="-5" dirty="0">
                <a:solidFill>
                  <a:srgbClr val="7030A0"/>
                </a:solidFill>
                <a:latin typeface="Times New Roman"/>
                <a:cs typeface="Times New Roman"/>
              </a:rPr>
              <a:t> в </a:t>
            </a:r>
            <a:r>
              <a:rPr sz="2800" b="0" spc="-20" dirty="0">
                <a:solidFill>
                  <a:srgbClr val="7030A0"/>
                </a:solidFill>
                <a:latin typeface="Times New Roman"/>
                <a:cs typeface="Times New Roman"/>
              </a:rPr>
              <a:t>начальной</a:t>
            </a:r>
            <a:r>
              <a:rPr sz="2800" b="0" spc="1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2800" b="0" spc="-45" dirty="0">
                <a:solidFill>
                  <a:srgbClr val="7030A0"/>
                </a:solidFill>
                <a:latin typeface="Times New Roman"/>
                <a:cs typeface="Times New Roman"/>
              </a:rPr>
              <a:t>школе</a:t>
            </a:r>
            <a:endParaRPr sz="28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731445"/>
              </p:ext>
            </p:extLst>
          </p:nvPr>
        </p:nvGraphicFramePr>
        <p:xfrm>
          <a:off x="279400" y="993775"/>
          <a:ext cx="8716010" cy="57165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58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8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1013460">
                        <a:lnSpc>
                          <a:spcPct val="100000"/>
                        </a:lnSpc>
                        <a:spcBef>
                          <a:spcPts val="1019"/>
                        </a:spcBef>
                      </a:pPr>
                      <a:r>
                        <a:rPr sz="2000" b="1" spc="-5" dirty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Логические</a:t>
                      </a:r>
                      <a:r>
                        <a:rPr sz="2000" b="1" spc="-55" dirty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приемы</a:t>
                      </a:r>
                      <a:endParaRPr sz="2000" dirty="0">
                        <a:solidFill>
                          <a:srgbClr val="00B05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953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  <a:spcBef>
                          <a:spcPts val="1019"/>
                        </a:spcBef>
                      </a:pPr>
                      <a:r>
                        <a:rPr sz="2000" b="1" dirty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Примеры</a:t>
                      </a:r>
                      <a:r>
                        <a:rPr sz="2000" b="1" spc="-55" dirty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00B050"/>
                          </a:solidFill>
                          <a:latin typeface="Times New Roman"/>
                          <a:cs typeface="Times New Roman"/>
                        </a:rPr>
                        <a:t>заданий</a:t>
                      </a:r>
                      <a:endParaRPr sz="2000" dirty="0">
                        <a:solidFill>
                          <a:srgbClr val="00B05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2953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5401"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1.</a:t>
                      </a:r>
                      <a:r>
                        <a:rPr sz="20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знание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305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2375"/>
                        </a:lnSpc>
                        <a:spcBef>
                          <a:spcPts val="665"/>
                        </a:spcBef>
                      </a:pPr>
                      <a:r>
                        <a:rPr sz="20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Составить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список, выделить,</a:t>
                      </a:r>
                      <a:endParaRPr sz="20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64769">
                        <a:lnSpc>
                          <a:spcPts val="2375"/>
                        </a:lnSpc>
                      </a:pP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рассказать,</a:t>
                      </a:r>
                      <a:r>
                        <a:rPr sz="2000" spc="-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показать,</a:t>
                      </a:r>
                      <a:r>
                        <a:rPr sz="20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назвать</a:t>
                      </a:r>
                      <a:endParaRPr sz="20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844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274"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1820"/>
                        </a:spcBef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2.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понимание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311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68580">
                        <a:lnSpc>
                          <a:spcPts val="2350"/>
                        </a:lnSpc>
                        <a:spcBef>
                          <a:spcPts val="785"/>
                        </a:spcBef>
                      </a:pP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Описать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объяснить,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определить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признаки,</a:t>
                      </a:r>
                      <a:r>
                        <a:rPr sz="2000" spc="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сформулировать</a:t>
                      </a:r>
                      <a:r>
                        <a:rPr sz="2000" spc="-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по-другому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3.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4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использование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416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706755">
                        <a:lnSpc>
                          <a:spcPts val="2350"/>
                        </a:lnSpc>
                        <a:spcBef>
                          <a:spcPts val="50"/>
                        </a:spcBef>
                      </a:pP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Применить, проиллюстрировать, </a:t>
                      </a:r>
                      <a:r>
                        <a:rPr sz="2000" spc="-484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решить</a:t>
                      </a: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3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9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64135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4.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анализ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265430">
                        <a:lnSpc>
                          <a:spcPct val="99000"/>
                        </a:lnSpc>
                        <a:spcBef>
                          <a:spcPts val="1060"/>
                        </a:spcBef>
                      </a:pP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Проанализировать, проверить,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провести </a:t>
                      </a:r>
                      <a:r>
                        <a:rPr sz="2000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эксперимент,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организовать, </a:t>
                      </a:r>
                      <a:r>
                        <a:rPr sz="2000" spc="-484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сравнить,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выявить</a:t>
                      </a:r>
                      <a:r>
                        <a:rPr sz="20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различия</a:t>
                      </a:r>
                    </a:p>
                  </a:txBody>
                  <a:tcPr marL="0" marR="0" marT="134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5337">
                <a:tc>
                  <a:txBody>
                    <a:bodyPr/>
                    <a:lstStyle/>
                    <a:p>
                      <a:pPr marL="64135">
                        <a:lnSpc>
                          <a:spcPct val="100000"/>
                        </a:lnSpc>
                        <a:spcBef>
                          <a:spcPts val="1825"/>
                        </a:spcBef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5.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синтез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2317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marR="1235075">
                        <a:lnSpc>
                          <a:spcPts val="2350"/>
                        </a:lnSpc>
                        <a:spcBef>
                          <a:spcPts val="790"/>
                        </a:spcBef>
                      </a:pP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Создать, </a:t>
                      </a:r>
                      <a:r>
                        <a:rPr sz="2000" spc="-1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придумать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дизайн, </a:t>
                      </a:r>
                      <a:r>
                        <a:rPr sz="2000" spc="-484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разработать,</a:t>
                      </a:r>
                      <a:r>
                        <a:rPr sz="2000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составить</a:t>
                      </a:r>
                      <a:r>
                        <a:rPr sz="2000" spc="-2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план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1003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0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64135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6.</a:t>
                      </a:r>
                      <a:r>
                        <a:rPr sz="20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уровень</a:t>
                      </a:r>
                      <a:r>
                        <a:rPr sz="2000" b="1" spc="-5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оценка</a:t>
                      </a:r>
                      <a:endParaRPr sz="20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ts val="2380"/>
                        </a:lnSpc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Представить</a:t>
                      </a:r>
                      <a:r>
                        <a:rPr sz="2000" spc="-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аргументы,</a:t>
                      </a:r>
                      <a:r>
                        <a:rPr sz="2000" spc="-3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защитить</a:t>
                      </a:r>
                    </a:p>
                    <a:p>
                      <a:pPr marL="64769" marR="1775460">
                        <a:lnSpc>
                          <a:spcPts val="2350"/>
                        </a:lnSpc>
                        <a:spcBef>
                          <a:spcPts val="95"/>
                        </a:spcBef>
                      </a:pPr>
                      <a:r>
                        <a:rPr sz="2000" spc="-2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точку</a:t>
                      </a:r>
                      <a:r>
                        <a:rPr sz="2000" spc="-7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зрения,</a:t>
                      </a:r>
                      <a:r>
                        <a:rPr sz="2000" spc="-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доказать, </a:t>
                      </a:r>
                      <a:r>
                        <a:rPr sz="2000" spc="-484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спрогнозировать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4065" y="251099"/>
            <a:ext cx="8569960" cy="6000115"/>
          </a:xfrm>
          <a:custGeom>
            <a:avLst/>
            <a:gdLst/>
            <a:ahLst/>
            <a:cxnLst/>
            <a:rect l="l" t="t" r="r" b="b"/>
            <a:pathLst>
              <a:path w="8569960" h="6000115">
                <a:moveTo>
                  <a:pt x="8569452" y="0"/>
                </a:moveTo>
                <a:lnTo>
                  <a:pt x="0" y="0"/>
                </a:lnTo>
                <a:lnTo>
                  <a:pt x="0" y="5999988"/>
                </a:lnTo>
                <a:lnTo>
                  <a:pt x="8569452" y="5999988"/>
                </a:lnTo>
                <a:lnTo>
                  <a:pt x="856945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55576" y="274701"/>
            <a:ext cx="8097314" cy="52886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452370" algn="l"/>
              </a:tabLst>
            </a:pPr>
            <a:r>
              <a:rPr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sz="2800" b="1" spc="-5" dirty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spc="-10" dirty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sz="2800" b="1" spc="50" dirty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b="1" dirty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-	</a:t>
            </a:r>
            <a:r>
              <a:rPr sz="2800" b="1" spc="-5" dirty="0" err="1" smtClean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lang="ru-RU" sz="2800" b="1" spc="-15" dirty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5" dirty="0" smtClean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мышление </a:t>
            </a:r>
            <a:r>
              <a:rPr sz="2800" b="1" spc="-10" dirty="0" err="1" smtClean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ребёнка</a:t>
            </a:r>
            <a:r>
              <a:rPr sz="2800" b="1" spc="-10" dirty="0" smtClean="0">
                <a:solidFill>
                  <a:srgbClr val="6F2F9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452370" algn="l"/>
              </a:tabLst>
            </a:pPr>
            <a:endParaRPr sz="2500" dirty="0">
              <a:latin typeface="Times New Roman" pitchFamily="18" charset="0"/>
              <a:cs typeface="Times New Roman" pitchFamily="18" charset="0"/>
            </a:endParaRPr>
          </a:p>
          <a:p>
            <a:pPr marL="355600" marR="1096645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sz="2400" spc="-10" dirty="0" err="1" smtClean="0"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sz="2400" spc="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мышление-</a:t>
            </a:r>
            <a:r>
              <a:rPr sz="2400" spc="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наглядно-действенного </a:t>
            </a:r>
            <a:r>
              <a:rPr sz="2400" spc="-6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перевести</a:t>
            </a:r>
            <a:r>
              <a:rPr sz="24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0" dirty="0">
                <a:latin typeface="Times New Roman" pitchFamily="18" charset="0"/>
                <a:cs typeface="Times New Roman" pitchFamily="18" charset="0"/>
              </a:rPr>
              <a:t>его</a:t>
            </a:r>
            <a:r>
              <a:rPr sz="24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 err="1" smtClean="0">
                <a:latin typeface="Times New Roman" pitchFamily="18" charset="0"/>
                <a:cs typeface="Times New Roman" pitchFamily="18" charset="0"/>
              </a:rPr>
              <a:t>абстрактно-логическое</a:t>
            </a:r>
            <a:r>
              <a:rPr lang="ru-RU" sz="2400" spc="-1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55600" marR="50165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sz="2400" spc="-10" dirty="0" err="1" smtClean="0"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sz="2400" spc="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речь,</a:t>
            </a:r>
            <a:r>
              <a:rPr sz="24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аналитико-синтетические</a:t>
            </a:r>
            <a:r>
              <a:rPr sz="2400" spc="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способности, </a:t>
            </a:r>
            <a:r>
              <a:rPr sz="2400" spc="-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sz="2400" spc="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sz="2400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 внимание,фантазию</a:t>
            </a:r>
            <a:r>
              <a:rPr sz="2400" spc="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 err="1" smtClean="0">
                <a:latin typeface="Times New Roman" pitchFamily="18" charset="0"/>
                <a:cs typeface="Times New Roman" pitchFamily="18" charset="0"/>
              </a:rPr>
              <a:t>воображение</a:t>
            </a:r>
            <a:r>
              <a:rPr lang="ru-RU" sz="2400" spc="-1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Wingdings" panose="05000000000000000000" pitchFamily="2" charset="2"/>
              <a:buChar char="§"/>
            </a:pPr>
            <a:r>
              <a:rPr sz="2400" spc="-10" dirty="0" err="1" smtClean="0">
                <a:latin typeface="Times New Roman" pitchFamily="18" charset="0"/>
                <a:cs typeface="Times New Roman" pitchFamily="18" charset="0"/>
              </a:rPr>
              <a:t>Пространственное</a:t>
            </a:r>
            <a:r>
              <a:rPr sz="2400" spc="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 err="1" smtClean="0">
                <a:latin typeface="Times New Roman" pitchFamily="18" charset="0"/>
                <a:cs typeface="Times New Roman" pitchFamily="18" charset="0"/>
              </a:rPr>
              <a:t>восприятие</a:t>
            </a:r>
            <a:r>
              <a:rPr lang="ru-RU" sz="2400" spc="-1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sz="2400" spc="-10" dirty="0" err="1" smtClean="0"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sz="2400" spc="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5" dirty="0">
                <a:latin typeface="Times New Roman" pitchFamily="18" charset="0"/>
                <a:cs typeface="Times New Roman" pitchFamily="18" charset="0"/>
              </a:rPr>
              <a:t>моторную</a:t>
            </a:r>
            <a:r>
              <a:rPr sz="2400" spc="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функцию,</a:t>
            </a:r>
            <a:r>
              <a:rPr sz="24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способность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12700" marR="965835">
              <a:lnSpc>
                <a:spcPct val="100000"/>
              </a:lnSpc>
            </a:pPr>
            <a:r>
              <a:rPr sz="2400" spc="-20" dirty="0">
                <a:latin typeface="Times New Roman" pitchFamily="18" charset="0"/>
                <a:cs typeface="Times New Roman" pitchFamily="18" charset="0"/>
              </a:rPr>
              <a:t>контролировать</a:t>
            </a:r>
            <a:r>
              <a:rPr sz="24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свои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движения,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sz="24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 err="1">
                <a:latin typeface="Times New Roman" pitchFamily="18" charset="0"/>
                <a:cs typeface="Times New Roman" pitchFamily="18" charset="0"/>
              </a:rPr>
              <a:t>мелкую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6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5" dirty="0" err="1" smtClean="0">
                <a:latin typeface="Times New Roman" pitchFamily="18" charset="0"/>
                <a:cs typeface="Times New Roman" pitchFamily="18" charset="0"/>
              </a:rPr>
              <a:t>моторику</a:t>
            </a:r>
            <a:r>
              <a:rPr lang="ru-RU" sz="2400" spc="-2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sz="2400" spc="-10" dirty="0" err="1" smtClean="0"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sz="2400" spc="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коммуникативные</a:t>
            </a:r>
            <a:r>
              <a:rPr sz="2400" spc="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способности,</a:t>
            </a:r>
            <a:r>
              <a:rPr sz="2400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sz="2400" spc="-6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общаться,</a:t>
            </a:r>
            <a:r>
              <a:rPr sz="2400" spc="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0" dirty="0">
                <a:latin typeface="Times New Roman" pitchFamily="18" charset="0"/>
                <a:cs typeface="Times New Roman" pitchFamily="18" charset="0"/>
              </a:rPr>
              <a:t>контролировать</a:t>
            </a:r>
            <a:r>
              <a:rPr sz="2400" spc="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эмоции,</a:t>
            </a:r>
            <a:r>
              <a:rPr sz="24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управлять</a:t>
            </a:r>
            <a:r>
              <a:rPr sz="2400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своим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поведением.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07904" y="1129499"/>
            <a:ext cx="4078289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0" spc="-5" dirty="0">
                <a:solidFill>
                  <a:srgbClr val="7030A0"/>
                </a:solidFill>
                <a:latin typeface="Times New Roman"/>
                <a:cs typeface="Times New Roman"/>
              </a:rPr>
              <a:t>Педагогические</a:t>
            </a:r>
            <a:r>
              <a:rPr sz="4400" b="0" spc="-120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sz="4400" b="0" spc="-15" dirty="0">
                <a:solidFill>
                  <a:srgbClr val="7030A0"/>
                </a:solidFill>
                <a:latin typeface="Times New Roman"/>
                <a:cs typeface="Times New Roman"/>
              </a:rPr>
              <a:t>технологии</a:t>
            </a:r>
            <a:endParaRPr sz="44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996952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400" spc="-30" dirty="0" smtClean="0"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5" dirty="0">
                <a:latin typeface="Times New Roman" pitchFamily="18" charset="0"/>
                <a:cs typeface="Times New Roman" pitchFamily="18" charset="0"/>
              </a:rPr>
              <a:t>проектной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marL="3556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400" spc="-10" dirty="0" err="1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 технологии</a:t>
            </a:r>
          </a:p>
          <a:p>
            <a:pPr marL="3556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Технологии развивающего обучения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55600" marR="47244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400" spc="-30" dirty="0" smtClean="0"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sz="24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критического</a:t>
            </a:r>
            <a:r>
              <a:rPr lang="ru-RU" sz="2400" spc="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5" dirty="0">
                <a:latin typeface="Times New Roman" pitchFamily="18" charset="0"/>
                <a:cs typeface="Times New Roman" pitchFamily="18" charset="0"/>
              </a:rPr>
              <a:t>мышления,</a:t>
            </a:r>
            <a:r>
              <a:rPr lang="ru-RU" sz="24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основе </a:t>
            </a:r>
            <a:r>
              <a:rPr lang="ru-RU" sz="2400" spc="-6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построения</a:t>
            </a:r>
            <a:r>
              <a:rPr lang="ru-RU" sz="24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проблемной</a:t>
            </a:r>
            <a:r>
              <a:rPr lang="ru-RU"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ситуации:</a:t>
            </a:r>
            <a:r>
              <a:rPr lang="ru-RU" sz="24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2400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24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деформированным</a:t>
            </a:r>
            <a:r>
              <a:rPr lang="ru-RU" sz="2400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25" dirty="0">
                <a:latin typeface="Times New Roman" pitchFamily="18" charset="0"/>
                <a:cs typeface="Times New Roman" pitchFamily="18" charset="0"/>
              </a:rPr>
              <a:t>текстом.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400" spc="-20" dirty="0" smtClean="0">
                <a:latin typeface="Times New Roman" pitchFamily="18" charset="0"/>
                <a:cs typeface="Times New Roman" pitchFamily="18" charset="0"/>
              </a:rPr>
              <a:t>Уровневая</a:t>
            </a:r>
            <a:r>
              <a:rPr lang="ru-RU" sz="2400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дифференциация</a:t>
            </a:r>
            <a:r>
              <a:rPr lang="ru-RU" sz="2400" spc="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0" dirty="0">
                <a:latin typeface="Times New Roman" pitchFamily="18" charset="0"/>
                <a:cs typeface="Times New Roman" pitchFamily="18" charset="0"/>
              </a:rPr>
              <a:t>обучения.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ru-RU" sz="2400" spc="-15" dirty="0" smtClean="0">
                <a:latin typeface="Times New Roman" pitchFamily="18" charset="0"/>
                <a:cs typeface="Times New Roman" pitchFamily="18" charset="0"/>
              </a:rPr>
              <a:t>Информационные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коммуникативные</a:t>
            </a:r>
            <a:r>
              <a:rPr lang="ru-RU" sz="2400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20" dirty="0">
                <a:latin typeface="Times New Roman" pitchFamily="18" charset="0"/>
                <a:cs typeface="Times New Roman" pitchFamily="18" charset="0"/>
              </a:rPr>
              <a:t>технологии </a:t>
            </a:r>
            <a:r>
              <a:rPr lang="ru-RU" sz="2400" spc="-6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30" dirty="0">
                <a:latin typeface="Times New Roman" pitchFamily="18" charset="0"/>
                <a:cs typeface="Times New Roman" pitchFamily="18" charset="0"/>
              </a:rPr>
              <a:t>(Интернет,</a:t>
            </a:r>
            <a:r>
              <a:rPr lang="ru-RU" sz="2400" spc="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20" dirty="0"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ru-RU" sz="2400" spc="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30" dirty="0" err="1">
                <a:latin typeface="Times New Roman" pitchFamily="18" charset="0"/>
                <a:cs typeface="Times New Roman" pitchFamily="18" charset="0"/>
              </a:rPr>
              <a:t>мультимедия</a:t>
            </a:r>
            <a:r>
              <a:rPr lang="ru-RU" sz="2400" spc="-3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spc="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pc="-15" dirty="0">
                <a:latin typeface="Times New Roman" pitchFamily="18" charset="0"/>
                <a:cs typeface="Times New Roman" pitchFamily="18" charset="0"/>
              </a:rPr>
              <a:t>библиотека).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359" y="404664"/>
            <a:ext cx="2512473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edia.professionali.ru/processor/topics/original/2020/01/22/konf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4720" y="3326228"/>
            <a:ext cx="2534195" cy="1628321"/>
          </a:xfrm>
          <a:prstGeom prst="rect">
            <a:avLst/>
          </a:prstGeom>
          <a:noFill/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13954" y="209323"/>
            <a:ext cx="8530046" cy="71814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 defTabSz="685800">
              <a:lnSpc>
                <a:spcPct val="90000"/>
              </a:lnSpc>
              <a:spcBef>
                <a:spcPct val="0"/>
              </a:spcBef>
            </a:pPr>
            <a:endParaRPr lang="ru-RU" sz="2400" b="1" i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62700" y="3615445"/>
            <a:ext cx="2546591" cy="709052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Юридическая (правовая)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34100" y="2519997"/>
            <a:ext cx="2892333" cy="649925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Трудовая и семейная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7175" y="2519997"/>
            <a:ext cx="2035451" cy="715235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Читательская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7175" y="3543250"/>
            <a:ext cx="2712872" cy="536715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естественнонаучная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94067" y="4884405"/>
            <a:ext cx="2913017" cy="967754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Компьютерная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667688" y="4884405"/>
            <a:ext cx="2612571" cy="1002588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Математическая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76103" y="1425239"/>
            <a:ext cx="6035039" cy="786740"/>
          </a:xfrm>
          <a:prstGeom prst="roundRect">
            <a:avLst/>
          </a:prstGeom>
          <a:solidFill>
            <a:schemeClr val="bg2">
              <a:alpha val="78000"/>
            </a:schemeClr>
          </a:solidFill>
          <a:ln w="28575">
            <a:solidFill>
              <a:srgbClr val="002060"/>
            </a:solidFill>
          </a:ln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Функциональная грамотность</a:t>
            </a:r>
          </a:p>
        </p:txBody>
      </p:sp>
      <p:cxnSp>
        <p:nvCxnSpPr>
          <p:cNvPr id="26" name="Прямая со стрелкой 25"/>
          <p:cNvCxnSpPr>
            <a:stCxn id="23" idx="2"/>
            <a:endCxn id="19" idx="3"/>
          </p:cNvCxnSpPr>
          <p:nvPr/>
        </p:nvCxnSpPr>
        <p:spPr>
          <a:xfrm flipH="1">
            <a:off x="2292626" y="2211979"/>
            <a:ext cx="2200997" cy="66563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3" idx="2"/>
            <a:endCxn id="20" idx="3"/>
          </p:cNvCxnSpPr>
          <p:nvPr/>
        </p:nvCxnSpPr>
        <p:spPr>
          <a:xfrm flipH="1">
            <a:off x="2970047" y="2211979"/>
            <a:ext cx="1523576" cy="1599629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3" idx="2"/>
            <a:endCxn id="22" idx="0"/>
          </p:cNvCxnSpPr>
          <p:nvPr/>
        </p:nvCxnSpPr>
        <p:spPr>
          <a:xfrm flipH="1">
            <a:off x="2973974" y="2211979"/>
            <a:ext cx="1519649" cy="267242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3" idx="2"/>
            <a:endCxn id="21" idx="0"/>
          </p:cNvCxnSpPr>
          <p:nvPr/>
        </p:nvCxnSpPr>
        <p:spPr>
          <a:xfrm>
            <a:off x="4493623" y="2211979"/>
            <a:ext cx="1756953" cy="267242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23" idx="2"/>
            <a:endCxn id="17" idx="1"/>
          </p:cNvCxnSpPr>
          <p:nvPr/>
        </p:nvCxnSpPr>
        <p:spPr>
          <a:xfrm>
            <a:off x="4493623" y="2211979"/>
            <a:ext cx="1869077" cy="175799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23" idx="2"/>
            <a:endCxn id="18" idx="1"/>
          </p:cNvCxnSpPr>
          <p:nvPr/>
        </p:nvCxnSpPr>
        <p:spPr>
          <a:xfrm>
            <a:off x="4493623" y="2211979"/>
            <a:ext cx="1640477" cy="632981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3799" y="450325"/>
            <a:ext cx="8347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-15" dirty="0" smtClean="0">
                <a:solidFill>
                  <a:srgbClr val="7030A0"/>
                </a:solidFill>
                <a:latin typeface="Times New Roman"/>
                <a:cs typeface="Times New Roman"/>
              </a:rPr>
              <a:t>типы</a:t>
            </a:r>
            <a:r>
              <a:rPr lang="ru-RU" sz="3200" b="1" spc="-5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10" dirty="0">
                <a:solidFill>
                  <a:srgbClr val="7030A0"/>
                </a:solidFill>
                <a:latin typeface="Times New Roman"/>
                <a:cs typeface="Times New Roman"/>
              </a:rPr>
              <a:t>функциональной</a:t>
            </a:r>
            <a:r>
              <a:rPr lang="ru-RU" sz="3200" b="1" spc="5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3200" b="1" dirty="0">
                <a:solidFill>
                  <a:srgbClr val="7030A0"/>
                </a:solidFill>
                <a:latin typeface="Times New Roman"/>
                <a:cs typeface="Times New Roman"/>
              </a:rPr>
              <a:t>грамотности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230489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1744" y="489584"/>
            <a:ext cx="8184712" cy="34599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9565" marR="323215" indent="-68580">
              <a:lnSpc>
                <a:spcPct val="100000"/>
              </a:lnSpc>
              <a:spcBef>
                <a:spcPts val="100"/>
              </a:spcBef>
              <a:tabLst>
                <a:tab pos="2792095" algn="l"/>
                <a:tab pos="4919345" algn="l"/>
              </a:tabLst>
            </a:pPr>
            <a:r>
              <a:rPr sz="32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</a:t>
            </a:r>
            <a:r>
              <a:rPr sz="32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sz="3200" spc="-5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“Литературное</a:t>
            </a:r>
            <a:r>
              <a:rPr sz="3200" spc="-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3200" spc="-1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чтение” </a:t>
            </a:r>
            <a:r>
              <a:rPr sz="3200" spc="-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</a:t>
            </a:r>
            <a:r>
              <a:rPr sz="24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грамотного</a:t>
            </a:r>
            <a:r>
              <a:rPr sz="24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беглого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ознакомления</a:t>
            </a:r>
            <a:r>
              <a:rPr sz="24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произведениями</a:t>
            </a:r>
            <a:r>
              <a:rPr sz="2400" spc="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</a:t>
            </a:r>
            <a:r>
              <a:rPr sz="2400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формированием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текстом</a:t>
            </a:r>
            <a:r>
              <a:rPr sz="24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умением найти нужную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книгу в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библиотеке,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</a:t>
            </a:r>
            <a:r>
              <a:rPr sz="2400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заданную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умение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</a:t>
            </a:r>
            <a:r>
              <a:rPr sz="24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товарища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sz="24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слушать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слышать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высказывать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своё </a:t>
            </a:r>
            <a:r>
              <a:rPr sz="2400" spc="-5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прочитанному, </a:t>
            </a:r>
            <a:r>
              <a:rPr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услышанному.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396" y="4160583"/>
            <a:ext cx="3744416" cy="267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3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459</TotalTime>
  <Words>774</Words>
  <Application>Microsoft Office PowerPoint</Application>
  <PresentationFormat>Экран (4:3)</PresentationFormat>
  <Paragraphs>159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Segoe UI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Функционально грамотная личность</vt:lpstr>
      <vt:lpstr>Формирование функциональной грамотности на  уроках в начальной школе</vt:lpstr>
      <vt:lpstr>Презентация PowerPoint</vt:lpstr>
      <vt:lpstr>Педагогические технологии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со словарями «Толковый словарь».</vt:lpstr>
      <vt:lpstr>Презентация PowerPoint</vt:lpstr>
      <vt:lpstr>Логические задания на уроках  русского языка</vt:lpstr>
      <vt:lpstr>Презентация PowerPoint</vt:lpstr>
      <vt:lpstr>Различные формы работы над задачей:</vt:lpstr>
      <vt:lpstr>Логические задания на уроках  математики</vt:lpstr>
      <vt:lpstr>Презентация PowerPoint</vt:lpstr>
      <vt:lpstr>Числовые ряды</vt:lpstr>
      <vt:lpstr>Презентация PowerPoint</vt:lpstr>
      <vt:lpstr>Упражнения для глаз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Валя</cp:lastModifiedBy>
  <cp:revision>67</cp:revision>
  <dcterms:created xsi:type="dcterms:W3CDTF">2021-03-22T09:57:31Z</dcterms:created>
  <dcterms:modified xsi:type="dcterms:W3CDTF">2024-11-30T18:07:35Z</dcterms:modified>
</cp:coreProperties>
</file>